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3" r:id="rId1"/>
  </p:sldMasterIdLst>
  <p:sldIdLst>
    <p:sldId id="256" r:id="rId2"/>
    <p:sldId id="262" r:id="rId3"/>
    <p:sldId id="263" r:id="rId4"/>
    <p:sldId id="271" r:id="rId5"/>
    <p:sldId id="283" r:id="rId6"/>
    <p:sldId id="272" r:id="rId7"/>
    <p:sldId id="284" r:id="rId8"/>
    <p:sldId id="276" r:id="rId9"/>
    <p:sldId id="285" r:id="rId10"/>
    <p:sldId id="281" r:id="rId11"/>
    <p:sldId id="274" r:id="rId12"/>
    <p:sldId id="287" r:id="rId13"/>
    <p:sldId id="282" r:id="rId14"/>
    <p:sldId id="277" r:id="rId15"/>
    <p:sldId id="286" r:id="rId16"/>
    <p:sldId id="288" r:id="rId1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52" autoAdjust="0"/>
    <p:restoredTop sz="94660"/>
  </p:normalViewPr>
  <p:slideViewPr>
    <p:cSldViewPr snapToGrid="0">
      <p:cViewPr varScale="1">
        <p:scale>
          <a:sx n="116" d="100"/>
          <a:sy n="116" d="100"/>
        </p:scale>
        <p:origin x="18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smtClean="0"/>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B870ADCE-F987-4DA7-AAE0-4637BAD7DEA9}" type="datetimeFigureOut">
              <a:rPr lang="pl-PL" smtClean="0"/>
              <a:t>2020-02-14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A422C40-06E5-4216-9D3B-821519C689AC}" type="slidenum">
              <a:rPr lang="pl-PL" smtClean="0"/>
              <a:t>‹#›</a:t>
            </a:fld>
            <a:endParaRPr lang="pl-PL"/>
          </a:p>
        </p:txBody>
      </p:sp>
    </p:spTree>
    <p:extLst>
      <p:ext uri="{BB962C8B-B14F-4D97-AF65-F5344CB8AC3E}">
        <p14:creationId xmlns:p14="http://schemas.microsoft.com/office/powerpoint/2010/main" val="3069633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870ADCE-F987-4DA7-AAE0-4637BAD7DEA9}" type="datetimeFigureOut">
              <a:rPr lang="pl-PL" smtClean="0"/>
              <a:t>2020-02-14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A422C40-06E5-4216-9D3B-821519C689AC}" type="slidenum">
              <a:rPr lang="pl-PL" smtClean="0"/>
              <a:t>‹#›</a:t>
            </a:fld>
            <a:endParaRPr lang="pl-PL"/>
          </a:p>
        </p:txBody>
      </p:sp>
    </p:spTree>
    <p:extLst>
      <p:ext uri="{BB962C8B-B14F-4D97-AF65-F5344CB8AC3E}">
        <p14:creationId xmlns:p14="http://schemas.microsoft.com/office/powerpoint/2010/main" val="911367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870ADCE-F987-4DA7-AAE0-4637BAD7DEA9}" type="datetimeFigureOut">
              <a:rPr lang="pl-PL" smtClean="0"/>
              <a:t>2020-02-14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A422C40-06E5-4216-9D3B-821519C689AC}" type="slidenum">
              <a:rPr lang="pl-PL" smtClean="0"/>
              <a:t>‹#›</a:t>
            </a:fld>
            <a:endParaRPr lang="pl-P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07735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870ADCE-F987-4DA7-AAE0-4637BAD7DEA9}" type="datetimeFigureOut">
              <a:rPr lang="pl-PL" smtClean="0"/>
              <a:t>2020-02-14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A422C40-06E5-4216-9D3B-821519C689AC}" type="slidenum">
              <a:rPr lang="pl-PL" smtClean="0"/>
              <a:t>‹#›</a:t>
            </a:fld>
            <a:endParaRPr lang="pl-PL"/>
          </a:p>
        </p:txBody>
      </p:sp>
    </p:spTree>
    <p:extLst>
      <p:ext uri="{BB962C8B-B14F-4D97-AF65-F5344CB8AC3E}">
        <p14:creationId xmlns:p14="http://schemas.microsoft.com/office/powerpoint/2010/main" val="7024142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870ADCE-F987-4DA7-AAE0-4637BAD7DEA9}" type="datetimeFigureOut">
              <a:rPr lang="pl-PL" smtClean="0"/>
              <a:t>2020-02-14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A422C40-06E5-4216-9D3B-821519C689AC}" type="slidenum">
              <a:rPr lang="pl-PL" smtClean="0"/>
              <a:t>‹#›</a:t>
            </a:fld>
            <a:endParaRPr lang="pl-P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881458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870ADCE-F987-4DA7-AAE0-4637BAD7DEA9}" type="datetimeFigureOut">
              <a:rPr lang="pl-PL" smtClean="0"/>
              <a:t>2020-02-14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A422C40-06E5-4216-9D3B-821519C689AC}" type="slidenum">
              <a:rPr lang="pl-PL" smtClean="0"/>
              <a:t>‹#›</a:t>
            </a:fld>
            <a:endParaRPr lang="pl-PL"/>
          </a:p>
        </p:txBody>
      </p:sp>
    </p:spTree>
    <p:extLst>
      <p:ext uri="{BB962C8B-B14F-4D97-AF65-F5344CB8AC3E}">
        <p14:creationId xmlns:p14="http://schemas.microsoft.com/office/powerpoint/2010/main" val="33420321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870ADCE-F987-4DA7-AAE0-4637BAD7DEA9}" type="datetimeFigureOut">
              <a:rPr lang="pl-PL" smtClean="0"/>
              <a:t>2020-02-14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A422C40-06E5-4216-9D3B-821519C689AC}" type="slidenum">
              <a:rPr lang="pl-PL" smtClean="0"/>
              <a:t>‹#›</a:t>
            </a:fld>
            <a:endParaRPr lang="pl-PL"/>
          </a:p>
        </p:txBody>
      </p:sp>
    </p:spTree>
    <p:extLst>
      <p:ext uri="{BB962C8B-B14F-4D97-AF65-F5344CB8AC3E}">
        <p14:creationId xmlns:p14="http://schemas.microsoft.com/office/powerpoint/2010/main" val="35511169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smtClean="0"/>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870ADCE-F987-4DA7-AAE0-4637BAD7DEA9}" type="datetimeFigureOut">
              <a:rPr lang="pl-PL" smtClean="0"/>
              <a:t>2020-02-14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A422C40-06E5-4216-9D3B-821519C689AC}" type="slidenum">
              <a:rPr lang="pl-PL" smtClean="0"/>
              <a:t>‹#›</a:t>
            </a:fld>
            <a:endParaRPr lang="pl-PL"/>
          </a:p>
        </p:txBody>
      </p:sp>
    </p:spTree>
    <p:extLst>
      <p:ext uri="{BB962C8B-B14F-4D97-AF65-F5344CB8AC3E}">
        <p14:creationId xmlns:p14="http://schemas.microsoft.com/office/powerpoint/2010/main" val="3113126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870ADCE-F987-4DA7-AAE0-4637BAD7DEA9}" type="datetimeFigureOut">
              <a:rPr lang="pl-PL" smtClean="0"/>
              <a:t>2020-02-14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A422C40-06E5-4216-9D3B-821519C689AC}" type="slidenum">
              <a:rPr lang="pl-PL" smtClean="0"/>
              <a:t>‹#›</a:t>
            </a:fld>
            <a:endParaRPr lang="pl-PL"/>
          </a:p>
        </p:txBody>
      </p:sp>
    </p:spTree>
    <p:extLst>
      <p:ext uri="{BB962C8B-B14F-4D97-AF65-F5344CB8AC3E}">
        <p14:creationId xmlns:p14="http://schemas.microsoft.com/office/powerpoint/2010/main" val="428097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870ADCE-F987-4DA7-AAE0-4637BAD7DEA9}" type="datetimeFigureOut">
              <a:rPr lang="pl-PL" smtClean="0"/>
              <a:t>2020-02-14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A422C40-06E5-4216-9D3B-821519C689AC}" type="slidenum">
              <a:rPr lang="pl-PL" smtClean="0"/>
              <a:t>‹#›</a:t>
            </a:fld>
            <a:endParaRPr lang="pl-PL"/>
          </a:p>
        </p:txBody>
      </p:sp>
    </p:spTree>
    <p:extLst>
      <p:ext uri="{BB962C8B-B14F-4D97-AF65-F5344CB8AC3E}">
        <p14:creationId xmlns:p14="http://schemas.microsoft.com/office/powerpoint/2010/main" val="3611429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B870ADCE-F987-4DA7-AAE0-4637BAD7DEA9}" type="datetimeFigureOut">
              <a:rPr lang="pl-PL" smtClean="0"/>
              <a:t>2020-02-14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A422C40-06E5-4216-9D3B-821519C689AC}" type="slidenum">
              <a:rPr lang="pl-PL" smtClean="0"/>
              <a:t>‹#›</a:t>
            </a:fld>
            <a:endParaRPr lang="pl-PL"/>
          </a:p>
        </p:txBody>
      </p:sp>
    </p:spTree>
    <p:extLst>
      <p:ext uri="{BB962C8B-B14F-4D97-AF65-F5344CB8AC3E}">
        <p14:creationId xmlns:p14="http://schemas.microsoft.com/office/powerpoint/2010/main" val="2351166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B870ADCE-F987-4DA7-AAE0-4637BAD7DEA9}" type="datetimeFigureOut">
              <a:rPr lang="pl-PL" smtClean="0"/>
              <a:t>2020-02-14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7A422C40-06E5-4216-9D3B-821519C689AC}" type="slidenum">
              <a:rPr lang="pl-PL" smtClean="0"/>
              <a:t>‹#›</a:t>
            </a:fld>
            <a:endParaRPr lang="pl-PL"/>
          </a:p>
        </p:txBody>
      </p:sp>
    </p:spTree>
    <p:extLst>
      <p:ext uri="{BB962C8B-B14F-4D97-AF65-F5344CB8AC3E}">
        <p14:creationId xmlns:p14="http://schemas.microsoft.com/office/powerpoint/2010/main" val="2757466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B870ADCE-F987-4DA7-AAE0-4637BAD7DEA9}" type="datetimeFigureOut">
              <a:rPr lang="pl-PL" smtClean="0"/>
              <a:t>2020-02-14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7A422C40-06E5-4216-9D3B-821519C689AC}" type="slidenum">
              <a:rPr lang="pl-PL" smtClean="0"/>
              <a:t>‹#›</a:t>
            </a:fld>
            <a:endParaRPr lang="pl-PL"/>
          </a:p>
        </p:txBody>
      </p:sp>
    </p:spTree>
    <p:extLst>
      <p:ext uri="{BB962C8B-B14F-4D97-AF65-F5344CB8AC3E}">
        <p14:creationId xmlns:p14="http://schemas.microsoft.com/office/powerpoint/2010/main" val="2151803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70ADCE-F987-4DA7-AAE0-4637BAD7DEA9}" type="datetimeFigureOut">
              <a:rPr lang="pl-PL" smtClean="0"/>
              <a:t>2020-02-14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7A422C40-06E5-4216-9D3B-821519C689AC}" type="slidenum">
              <a:rPr lang="pl-PL" smtClean="0"/>
              <a:t>‹#›</a:t>
            </a:fld>
            <a:endParaRPr lang="pl-PL"/>
          </a:p>
        </p:txBody>
      </p:sp>
    </p:spTree>
    <p:extLst>
      <p:ext uri="{BB962C8B-B14F-4D97-AF65-F5344CB8AC3E}">
        <p14:creationId xmlns:p14="http://schemas.microsoft.com/office/powerpoint/2010/main" val="2373492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smtClean="0"/>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B870ADCE-F987-4DA7-AAE0-4637BAD7DEA9}" type="datetimeFigureOut">
              <a:rPr lang="pl-PL" smtClean="0"/>
              <a:t>2020-02-14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A422C40-06E5-4216-9D3B-821519C689AC}" type="slidenum">
              <a:rPr lang="pl-PL" smtClean="0"/>
              <a:t>‹#›</a:t>
            </a:fld>
            <a:endParaRPr lang="pl-PL"/>
          </a:p>
        </p:txBody>
      </p:sp>
    </p:spTree>
    <p:extLst>
      <p:ext uri="{BB962C8B-B14F-4D97-AF65-F5344CB8AC3E}">
        <p14:creationId xmlns:p14="http://schemas.microsoft.com/office/powerpoint/2010/main" val="1697192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B870ADCE-F987-4DA7-AAE0-4637BAD7DEA9}" type="datetimeFigureOut">
              <a:rPr lang="pl-PL" smtClean="0"/>
              <a:t>2020-02-14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A422C40-06E5-4216-9D3B-821519C689AC}" type="slidenum">
              <a:rPr lang="pl-PL" smtClean="0"/>
              <a:t>‹#›</a:t>
            </a:fld>
            <a:endParaRPr lang="pl-PL"/>
          </a:p>
        </p:txBody>
      </p:sp>
    </p:spTree>
    <p:extLst>
      <p:ext uri="{BB962C8B-B14F-4D97-AF65-F5344CB8AC3E}">
        <p14:creationId xmlns:p14="http://schemas.microsoft.com/office/powerpoint/2010/main" val="2525893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smtClean="0"/>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870ADCE-F987-4DA7-AAE0-4637BAD7DEA9}" type="datetimeFigureOut">
              <a:rPr lang="pl-PL" smtClean="0"/>
              <a:t>2020-02-14</a:t>
            </a:fld>
            <a:endParaRPr lang="pl-P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A422C40-06E5-4216-9D3B-821519C689AC}" type="slidenum">
              <a:rPr lang="pl-PL" smtClean="0"/>
              <a:t>‹#›</a:t>
            </a:fld>
            <a:endParaRPr lang="pl-PL"/>
          </a:p>
        </p:txBody>
      </p:sp>
    </p:spTree>
    <p:extLst>
      <p:ext uri="{BB962C8B-B14F-4D97-AF65-F5344CB8AC3E}">
        <p14:creationId xmlns:p14="http://schemas.microsoft.com/office/powerpoint/2010/main" val="1816292859"/>
      </p:ext>
    </p:extLst>
  </p:cSld>
  <p:clrMap bg1="dk1" tx1="lt1" bg2="dk2" tx2="lt2" accent1="accent1" accent2="accent2" accent3="accent3" accent4="accent4" accent5="accent5" accent6="accent6" hlink="hlink" folHlink="folHlink"/>
  <p:sldLayoutIdLst>
    <p:sldLayoutId id="2147483944" r:id="rId1"/>
    <p:sldLayoutId id="2147483945" r:id="rId2"/>
    <p:sldLayoutId id="2147483946" r:id="rId3"/>
    <p:sldLayoutId id="2147483947" r:id="rId4"/>
    <p:sldLayoutId id="2147483948" r:id="rId5"/>
    <p:sldLayoutId id="2147483949" r:id="rId6"/>
    <p:sldLayoutId id="2147483950" r:id="rId7"/>
    <p:sldLayoutId id="2147483951" r:id="rId8"/>
    <p:sldLayoutId id="2147483952" r:id="rId9"/>
    <p:sldLayoutId id="2147483953" r:id="rId10"/>
    <p:sldLayoutId id="2147483954" r:id="rId11"/>
    <p:sldLayoutId id="2147483955" r:id="rId12"/>
    <p:sldLayoutId id="2147483956" r:id="rId13"/>
    <p:sldLayoutId id="2147483957" r:id="rId14"/>
    <p:sldLayoutId id="2147483958" r:id="rId15"/>
    <p:sldLayoutId id="21474839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pPr algn="ctr"/>
            <a:r>
              <a:rPr lang="pl-PL" sz="6000" dirty="0" smtClean="0"/>
              <a:t>INSTYTUCJE POMOCNICZE RYNKU FINANSOWEGO </a:t>
            </a:r>
            <a:endParaRPr lang="pl-PL" sz="6000" dirty="0"/>
          </a:p>
        </p:txBody>
      </p:sp>
      <p:sp>
        <p:nvSpPr>
          <p:cNvPr id="3" name="Podtytuł 2"/>
          <p:cNvSpPr>
            <a:spLocks noGrp="1"/>
          </p:cNvSpPr>
          <p:nvPr>
            <p:ph type="subTitle" idx="1"/>
          </p:nvPr>
        </p:nvSpPr>
        <p:spPr>
          <a:xfrm>
            <a:off x="977706" y="5048986"/>
            <a:ext cx="8825658" cy="1179667"/>
          </a:xfrm>
        </p:spPr>
        <p:txBody>
          <a:bodyPr>
            <a:normAutofit fontScale="47500" lnSpcReduction="20000"/>
          </a:bodyPr>
          <a:lstStyle/>
          <a:p>
            <a:pPr algn="ctr"/>
            <a:r>
              <a:rPr lang="pl-PL" dirty="0"/>
              <a:t>Materiał przygotowany w ramach edukacji prawnej, zmierzającej do zwiększenia świadomości prawnej społeczeństwa przez:</a:t>
            </a:r>
          </a:p>
          <a:p>
            <a:pPr algn="ctr"/>
            <a:r>
              <a:rPr lang="pl-PL" dirty="0"/>
              <a:t>Kancelarię Radcy Prawnego</a:t>
            </a:r>
          </a:p>
          <a:p>
            <a:pPr algn="ctr"/>
            <a:r>
              <a:rPr lang="pl-PL" dirty="0"/>
              <a:t>dr Małgorzaty Maliszewskiej</a:t>
            </a:r>
          </a:p>
          <a:p>
            <a:pPr algn="ctr"/>
            <a:r>
              <a:rPr lang="pl-PL" dirty="0"/>
              <a:t>ul. Szczęśliwicka27a lok. 3, 02-323 Warszawa</a:t>
            </a:r>
          </a:p>
          <a:p>
            <a:pPr algn="ctr"/>
            <a:r>
              <a:rPr lang="pl-PL" dirty="0"/>
              <a:t>tel.(22) 822 30 30, prawnik@drmaliszewskakancelaria.com</a:t>
            </a:r>
          </a:p>
          <a:p>
            <a:pPr algn="ctr"/>
            <a:endParaRPr lang="pl-PL" dirty="0"/>
          </a:p>
        </p:txBody>
      </p:sp>
    </p:spTree>
    <p:extLst>
      <p:ext uri="{BB962C8B-B14F-4D97-AF65-F5344CB8AC3E}">
        <p14:creationId xmlns:p14="http://schemas.microsoft.com/office/powerpoint/2010/main" val="1827343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KRAJOWA IZBA ROZLICZENIOWA</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smtClean="0"/>
              <a:t>Krajowa Izba Rozliczeniowa działa na podstawie ustawy z dnia 29 sierpnia 1997 r. Prawo bankowe. </a:t>
            </a:r>
          </a:p>
          <a:p>
            <a:pPr marL="0" indent="0" algn="just">
              <a:buNone/>
            </a:pPr>
            <a:endParaRPr lang="pl-PL" dirty="0"/>
          </a:p>
          <a:p>
            <a:pPr marL="0" indent="0" algn="just">
              <a:buNone/>
            </a:pPr>
            <a:r>
              <a:rPr lang="pl-PL" dirty="0" smtClean="0"/>
              <a:t>Zgodnie z art. 67 ustawy </a:t>
            </a:r>
            <a:r>
              <a:rPr lang="pl-PL" i="1" dirty="0" smtClean="0"/>
              <a:t>„</a:t>
            </a:r>
            <a:r>
              <a:rPr lang="pl-PL" i="1" dirty="0"/>
              <a:t>Skarb Państwa lub banki wspólnie z bankowymi izbami gospodarczymi mogą tworzyć izby rozliczeniowe w formie spółek handlowych w celu wymiany zleceń płatniczych oraz ustalania wzajemnych wierzytelności wynikających z tych zleceń. Udziałowcem lub akcjonariuszem izby rozliczeniowej może być Skarb Państwa. Dla zabezpieczenia przeprowadzania rozrachunku izba rozliczeniowa może tworzyć ze środków banków fundusz gwarancyjny; środki tego funduszu nie podlegają egzekucji z majątku </a:t>
            </a:r>
            <a:r>
              <a:rPr lang="pl-PL" i="1" dirty="0" smtClean="0"/>
              <a:t>banku”</a:t>
            </a:r>
            <a:r>
              <a:rPr lang="pl-PL" dirty="0" smtClean="0"/>
              <a:t>.</a:t>
            </a:r>
          </a:p>
          <a:p>
            <a:pPr marL="0" indent="0" algn="just">
              <a:buNone/>
            </a:pPr>
            <a:endParaRPr lang="pl-PL" dirty="0" smtClean="0"/>
          </a:p>
          <a:p>
            <a:pPr marL="0" indent="0" algn="just">
              <a:buNone/>
            </a:pPr>
            <a:r>
              <a:rPr lang="pl-PL" dirty="0" smtClean="0"/>
              <a:t>Do zadań Krajowej Izby Rozliczeniowej należy:</a:t>
            </a:r>
          </a:p>
          <a:p>
            <a:pPr algn="just">
              <a:buFont typeface="Arial" panose="020B0604020202020204" pitchFamily="34" charset="0"/>
              <a:buChar char="•"/>
            </a:pPr>
            <a:r>
              <a:rPr lang="pl-PL" dirty="0"/>
              <a:t>świadczenie usług przy rozliczeniach międzybankowych w walucie polskiej i </a:t>
            </a:r>
            <a:r>
              <a:rPr lang="pl-PL" dirty="0" smtClean="0"/>
              <a:t>euro,</a:t>
            </a:r>
            <a:endParaRPr lang="pl-PL" dirty="0"/>
          </a:p>
          <a:p>
            <a:pPr algn="just">
              <a:buFont typeface="Arial" panose="020B0604020202020204" pitchFamily="34" charset="0"/>
              <a:buChar char="•"/>
            </a:pPr>
            <a:r>
              <a:rPr lang="pl-PL" dirty="0" smtClean="0"/>
              <a:t>świadczenie usług z zakresu rozliczeń i płatności realizowanych w ramach elektronicznych systemów: </a:t>
            </a:r>
            <a:r>
              <a:rPr lang="pl-PL" dirty="0" err="1" smtClean="0"/>
              <a:t>Elixir</a:t>
            </a:r>
            <a:r>
              <a:rPr lang="pl-PL" dirty="0" smtClean="0"/>
              <a:t>, Euro </a:t>
            </a:r>
            <a:r>
              <a:rPr lang="pl-PL" dirty="0" err="1" smtClean="0"/>
              <a:t>Elixir</a:t>
            </a:r>
            <a:r>
              <a:rPr lang="pl-PL" dirty="0" smtClean="0"/>
              <a:t> i Express </a:t>
            </a:r>
            <a:r>
              <a:rPr lang="pl-PL" dirty="0" err="1" smtClean="0"/>
              <a:t>Elixir</a:t>
            </a:r>
            <a:r>
              <a:rPr lang="pl-PL" dirty="0" smtClean="0"/>
              <a:t> oraz systemu bezpośrednich płatności internetowych </a:t>
            </a:r>
            <a:r>
              <a:rPr lang="pl-PL" dirty="0" err="1" smtClean="0"/>
              <a:t>Paybynet</a:t>
            </a:r>
            <a:r>
              <a:rPr lang="pl-PL" dirty="0" smtClean="0"/>
              <a:t>,</a:t>
            </a:r>
          </a:p>
          <a:p>
            <a:pPr algn="just">
              <a:buFont typeface="Arial" panose="020B0604020202020204" pitchFamily="34" charset="0"/>
              <a:buChar char="•"/>
            </a:pPr>
            <a:r>
              <a:rPr lang="pl-PL" dirty="0" smtClean="0"/>
              <a:t>dostarczanie usług wspólnych oraz badań i rozwoju dla sektora bankowego,</a:t>
            </a:r>
          </a:p>
          <a:p>
            <a:pPr algn="just">
              <a:buFont typeface="Arial" panose="020B0604020202020204" pitchFamily="34" charset="0"/>
              <a:buChar char="•"/>
            </a:pPr>
            <a:r>
              <a:rPr lang="pl-PL" dirty="0" smtClean="0"/>
              <a:t>dostarczanie usług wspierających uczestnictwo sektora bankowego w programach dla administracji publicznej.</a:t>
            </a:r>
          </a:p>
        </p:txBody>
      </p:sp>
    </p:spTree>
    <p:extLst>
      <p:ext uri="{BB962C8B-B14F-4D97-AF65-F5344CB8AC3E}">
        <p14:creationId xmlns:p14="http://schemas.microsoft.com/office/powerpoint/2010/main" val="3664439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GIEŁDY TOWAROWE</a:t>
            </a:r>
            <a:endParaRPr lang="pl-PL" dirty="0"/>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dirty="0" smtClean="0"/>
              <a:t>Giełdy towarowe działają na podstawie ustawy z dnia 26 października 2000 r. o giełdach towarowych.</a:t>
            </a:r>
          </a:p>
          <a:p>
            <a:pPr marL="0" indent="0" algn="just">
              <a:buNone/>
            </a:pPr>
            <a:endParaRPr lang="pl-PL" dirty="0" smtClean="0"/>
          </a:p>
          <a:p>
            <a:pPr marL="0" indent="0" algn="just">
              <a:buNone/>
            </a:pPr>
            <a:r>
              <a:rPr lang="pl-PL" dirty="0" smtClean="0"/>
              <a:t>Giełda towarowa – zespół osób, urządzeń i środków technicznych zapewniający wszystkim uczestnikom obrotu jednakowe warunki zawierania transakcji giełdowych oraz jednakowy dostęp w tym czasie do informacji rynkowych, a w szczególności do informacji o kursach i cenach towarów giełdowych oraz o obrotach towarami giełdowymi. </a:t>
            </a:r>
          </a:p>
          <a:p>
            <a:pPr marL="0" indent="0" algn="just">
              <a:buNone/>
            </a:pPr>
            <a:endParaRPr lang="pl-PL" dirty="0" smtClean="0"/>
          </a:p>
          <a:p>
            <a:pPr marL="0" indent="0" algn="just">
              <a:buNone/>
            </a:pPr>
            <a:r>
              <a:rPr lang="pl-PL" dirty="0" smtClean="0"/>
              <a:t>Giełda towarowa może być prowadzona wyłącznie przez spółkę akcyjną.</a:t>
            </a:r>
          </a:p>
          <a:p>
            <a:pPr marL="0" indent="0" algn="just">
              <a:buNone/>
            </a:pPr>
            <a:endParaRPr lang="pl-PL" dirty="0"/>
          </a:p>
          <a:p>
            <a:pPr marL="0" indent="0" algn="just">
              <a:buNone/>
            </a:pPr>
            <a:r>
              <a:rPr lang="pl-PL" dirty="0" smtClean="0"/>
              <a:t>Zgodnie z art. 5 ust. 2 </a:t>
            </a:r>
            <a:r>
              <a:rPr lang="pl-PL" i="1" dirty="0" smtClean="0"/>
              <a:t>„Z zastrzeżeniem ust. 3 i przepisów ustawy z dnia 29 lipca 2005 r. o obrocie instrumentami finansowymi, przedmiotem przedsiębiorstwa spółki, może być wyłącznie prowadzenie giełdy”</a:t>
            </a:r>
            <a:r>
              <a:rPr lang="pl-PL" dirty="0" smtClean="0"/>
              <a:t>.</a:t>
            </a:r>
          </a:p>
          <a:p>
            <a:pPr marL="0" indent="0" algn="just">
              <a:buNone/>
            </a:pPr>
            <a:endParaRPr lang="pl-PL" dirty="0"/>
          </a:p>
          <a:p>
            <a:pPr marL="0" indent="0" algn="just">
              <a:buNone/>
            </a:pPr>
            <a:r>
              <a:rPr lang="pl-PL" dirty="0" smtClean="0"/>
              <a:t>Celem działania spółki prowadzącej giełdę towarową jest:</a:t>
            </a:r>
          </a:p>
          <a:p>
            <a:pPr marL="457200" indent="-457200" algn="just">
              <a:buFont typeface="+mj-lt"/>
              <a:buAutoNum type="arabicParenR"/>
            </a:pPr>
            <a:r>
              <a:rPr lang="pl-PL" dirty="0"/>
              <a:t>k</a:t>
            </a:r>
            <a:r>
              <a:rPr lang="pl-PL" dirty="0" smtClean="0"/>
              <a:t>oncentracja podaży i popytu na towary giełdowe,</a:t>
            </a:r>
          </a:p>
          <a:p>
            <a:pPr marL="457200" indent="-457200" algn="just">
              <a:buFont typeface="+mj-lt"/>
              <a:buAutoNum type="arabicParenR"/>
            </a:pPr>
            <a:r>
              <a:rPr lang="pl-PL" dirty="0" smtClean="0"/>
              <a:t>zapewnienie bezpiecznego i sprawnego przebiegu transakcji giełdowych i rozliczeń,</a:t>
            </a:r>
          </a:p>
          <a:p>
            <a:pPr marL="457200" indent="-457200" algn="just">
              <a:buFont typeface="+mj-lt"/>
              <a:buAutoNum type="arabicParenR"/>
            </a:pPr>
            <a:r>
              <a:rPr lang="pl-PL" dirty="0" smtClean="0"/>
              <a:t>upowszechnianie jednolitych informacji umożliwiających ocenę aktualnej wartości towarów giełdowych. </a:t>
            </a:r>
          </a:p>
          <a:p>
            <a:pPr marL="0" indent="0" algn="just">
              <a:buNone/>
            </a:pPr>
            <a:endParaRPr lang="pl-PL" dirty="0"/>
          </a:p>
          <a:p>
            <a:pPr marL="0" indent="0" algn="just">
              <a:buNone/>
            </a:pPr>
            <a:endParaRPr lang="pl-PL" dirty="0" smtClean="0"/>
          </a:p>
          <a:p>
            <a:pPr marL="0" indent="0" algn="just">
              <a:buNone/>
            </a:pPr>
            <a:endParaRPr lang="pl-PL" dirty="0"/>
          </a:p>
          <a:p>
            <a:pPr marL="0" indent="0" algn="just">
              <a:buNone/>
            </a:pPr>
            <a:endParaRPr lang="pl-PL" dirty="0"/>
          </a:p>
        </p:txBody>
      </p:sp>
    </p:spTree>
    <p:extLst>
      <p:ext uri="{BB962C8B-B14F-4D97-AF65-F5344CB8AC3E}">
        <p14:creationId xmlns:p14="http://schemas.microsoft.com/office/powerpoint/2010/main" val="25100196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6111" y="452718"/>
            <a:ext cx="9404723" cy="1147482"/>
          </a:xfrm>
        </p:spPr>
        <p:txBody>
          <a:bodyPr/>
          <a:lstStyle/>
          <a:p>
            <a:pPr algn="ctr"/>
            <a:r>
              <a:rPr lang="pl-PL" sz="3200" dirty="0"/>
              <a:t>KRAJOWA SPÓŁDZIELCZA KASA OSZCZĘDNOŚCIOWO-KREDYTOWA</a:t>
            </a:r>
          </a:p>
        </p:txBody>
      </p:sp>
      <p:sp>
        <p:nvSpPr>
          <p:cNvPr id="3" name="Symbol zastępczy zawartości 2"/>
          <p:cNvSpPr>
            <a:spLocks noGrp="1"/>
          </p:cNvSpPr>
          <p:nvPr>
            <p:ph idx="1"/>
          </p:nvPr>
        </p:nvSpPr>
        <p:spPr>
          <a:xfrm>
            <a:off x="646111" y="1886465"/>
            <a:ext cx="8974088" cy="4648199"/>
          </a:xfrm>
        </p:spPr>
        <p:txBody>
          <a:bodyPr>
            <a:normAutofit fontScale="62500" lnSpcReduction="20000"/>
          </a:bodyPr>
          <a:lstStyle/>
          <a:p>
            <a:pPr marL="0" indent="0" algn="just">
              <a:buNone/>
            </a:pPr>
            <a:r>
              <a:rPr lang="pl-PL" dirty="0" smtClean="0"/>
              <a:t>Krajowa Spółdzielcza Kasa Oszczędnościowo-Kredytowa działa na podstawie ustawy </a:t>
            </a:r>
            <a:r>
              <a:rPr lang="pl-PL" dirty="0"/>
              <a:t>z dnia 5 listopada 2009 r. o spółdzielczych kasach </a:t>
            </a:r>
            <a:r>
              <a:rPr lang="pl-PL" dirty="0" smtClean="0"/>
              <a:t>oszczędnościowo-kredytowych.</a:t>
            </a:r>
          </a:p>
          <a:p>
            <a:pPr marL="0" indent="0" algn="just">
              <a:buNone/>
            </a:pPr>
            <a:endParaRPr lang="pl-PL" dirty="0"/>
          </a:p>
          <a:p>
            <a:pPr marL="0" indent="0" algn="just">
              <a:buNone/>
            </a:pPr>
            <a:r>
              <a:rPr lang="pl-PL" dirty="0" smtClean="0"/>
              <a:t>Celem </a:t>
            </a:r>
            <a:r>
              <a:rPr lang="pl-PL" dirty="0"/>
              <a:t>działalności Kasy Krajowej jest zapewnienie stabilności finansowej kas, a w szczególności udzielanie kasom wsparcia finansowego ze środków funduszu stabilizacyjnego, oraz sprawowanie kontroli nad kasami dla zapewnienia bezpieczeństwa zgromadzonych w nich oszczędności oraz zgodności działalności kas z przepisami prawa.</a:t>
            </a:r>
          </a:p>
          <a:p>
            <a:pPr marL="0" indent="0" algn="just">
              <a:buNone/>
            </a:pPr>
            <a:endParaRPr lang="pl-PL" dirty="0"/>
          </a:p>
          <a:p>
            <a:pPr marL="0" indent="0" algn="just">
              <a:buNone/>
            </a:pPr>
            <a:r>
              <a:rPr lang="pl-PL" dirty="0"/>
              <a:t>Zgodnie z art. 44 ustawy przedmiotem działalności Kasy Krajowej jest:</a:t>
            </a:r>
          </a:p>
          <a:p>
            <a:pPr marL="457200" indent="-457200" algn="just">
              <a:buFont typeface="+mj-lt"/>
              <a:buAutoNum type="arabicParenR"/>
            </a:pPr>
            <a:r>
              <a:rPr lang="pl-PL" dirty="0"/>
              <a:t>reprezentowanie interesów kas przed organami administracji państwowej i organami samorządu terytorialnego, a także w organizacjach międzynarodowych;</a:t>
            </a:r>
          </a:p>
          <a:p>
            <a:pPr marL="457200" indent="-457200" algn="just">
              <a:buFont typeface="+mj-lt"/>
              <a:buAutoNum type="arabicParenR"/>
            </a:pPr>
            <a:r>
              <a:rPr lang="pl-PL" dirty="0"/>
              <a:t>wyrażanie opinii o projektach aktów prawnych dotyczących kas;</a:t>
            </a:r>
          </a:p>
          <a:p>
            <a:pPr marL="457200" indent="-457200" algn="just">
              <a:buFont typeface="+mj-lt"/>
              <a:buAutoNum type="arabicParenR"/>
            </a:pPr>
            <a:r>
              <a:rPr lang="pl-PL" dirty="0"/>
              <a:t>zapewnianie doradztwa prawnego, organizacyjnego i finansowego;</a:t>
            </a:r>
          </a:p>
          <a:p>
            <a:pPr marL="457200" indent="-457200" algn="just">
              <a:buFont typeface="+mj-lt"/>
              <a:buAutoNum type="arabicParenR"/>
            </a:pPr>
            <a:r>
              <a:rPr lang="pl-PL" dirty="0"/>
              <a:t>organizowanie szkoleń i prowadzenie działalności wydawniczej związanej z działalnością kas;</a:t>
            </a:r>
          </a:p>
          <a:p>
            <a:pPr marL="457200" indent="-457200" algn="just">
              <a:buFont typeface="+mj-lt"/>
              <a:buAutoNum type="arabicParenR"/>
            </a:pPr>
            <a:r>
              <a:rPr lang="pl-PL" dirty="0"/>
              <a:t>opracowywanie standardów świadczenia usług i prowadzenie dokumentacji przez kasy oraz systemów informatycznych dla kas;</a:t>
            </a:r>
          </a:p>
          <a:p>
            <a:pPr marL="457200" indent="-457200" algn="just">
              <a:buFont typeface="+mj-lt"/>
              <a:buAutoNum type="arabicParenR"/>
            </a:pPr>
            <a:r>
              <a:rPr lang="pl-PL" dirty="0"/>
              <a:t>przyjmowanie lokat;</a:t>
            </a:r>
          </a:p>
          <a:p>
            <a:pPr marL="457200" indent="-457200" algn="just">
              <a:buFont typeface="+mj-lt"/>
              <a:buAutoNum type="arabicParenR"/>
            </a:pPr>
            <a:r>
              <a:rPr lang="pl-PL" dirty="0"/>
              <a:t>udzielanie pożyczek i kredytów kasom;</a:t>
            </a:r>
          </a:p>
          <a:p>
            <a:pPr marL="457200" indent="-457200" algn="just">
              <a:buFont typeface="+mj-lt"/>
              <a:buAutoNum type="arabicParenR"/>
            </a:pPr>
            <a:r>
              <a:rPr lang="pl-PL" dirty="0"/>
              <a:t>pośredniczenie w przeprowadzaniu rozliczeń, o których mowa w art. 3 ust. 1, oraz wydawanie kart płatniczych, jeżeli kasa nie wybierze innego sposobu prowadzenia tej działalności;</a:t>
            </a:r>
          </a:p>
          <a:p>
            <a:pPr marL="457200" indent="-457200" algn="just">
              <a:buFont typeface="+mj-lt"/>
              <a:buAutoNum type="arabicParenR"/>
            </a:pPr>
            <a:r>
              <a:rPr lang="pl-PL" dirty="0"/>
              <a:t>udzielanie pomocy nowo powstającym kasom;</a:t>
            </a:r>
          </a:p>
          <a:p>
            <a:pPr marL="457200" indent="-457200" algn="just">
              <a:buFont typeface="+mj-lt"/>
              <a:buAutoNum type="arabicParenR"/>
            </a:pPr>
            <a:r>
              <a:rPr lang="pl-PL" dirty="0"/>
              <a:t>wypełnianie za kasy obowiązków informacyjnych wobec Narodowego Banku Polskiego</a:t>
            </a:r>
            <a:r>
              <a:rPr lang="pl-PL" dirty="0" smtClean="0"/>
              <a:t>.</a:t>
            </a:r>
            <a:endParaRPr lang="pl-PL" dirty="0"/>
          </a:p>
        </p:txBody>
      </p:sp>
    </p:spTree>
    <p:extLst>
      <p:ext uri="{BB962C8B-B14F-4D97-AF65-F5344CB8AC3E}">
        <p14:creationId xmlns:p14="http://schemas.microsoft.com/office/powerpoint/2010/main" val="761256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KRAJOWY DEPOZYT PAPIERÓW WARTOŚCIOWYCH S.A.</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smtClean="0"/>
              <a:t>Krajowy Depozyt Papierów Wartościowych działa na podstawie ustawy z dnia 29 lipca 2005 r. o obrocie instrumentami finansowymi.</a:t>
            </a:r>
          </a:p>
          <a:p>
            <a:pPr marL="0" indent="0" algn="just">
              <a:buNone/>
            </a:pPr>
            <a:endParaRPr lang="pl-PL" dirty="0"/>
          </a:p>
          <a:p>
            <a:pPr marL="0" indent="0" algn="just">
              <a:buNone/>
            </a:pPr>
            <a:r>
              <a:rPr lang="pl-PL" dirty="0" smtClean="0"/>
              <a:t>Do zadań Krajowego Depozytu Papierów Wartościowych należy m. in.:</a:t>
            </a:r>
          </a:p>
          <a:p>
            <a:pPr marL="457200" indent="-457200" algn="just">
              <a:buFont typeface="+mj-lt"/>
              <a:buAutoNum type="arabicParenR"/>
            </a:pPr>
            <a:r>
              <a:rPr lang="pl-PL" dirty="0" smtClean="0"/>
              <a:t>prowadzenie depozytu papierów wartościowych,</a:t>
            </a:r>
          </a:p>
          <a:p>
            <a:pPr marL="457200" indent="-457200" algn="just">
              <a:buFont typeface="+mj-lt"/>
              <a:buAutoNum type="arabicParenR"/>
            </a:pPr>
            <a:r>
              <a:rPr lang="pl-PL" dirty="0"/>
              <a:t>nadzorowanie zgodności wielkości emisji z liczbą papierów wartościowych, zarejestrowanych w depozycie papierów wartościowych, znajdujących się w </a:t>
            </a:r>
            <a:r>
              <a:rPr lang="pl-PL" dirty="0" smtClean="0"/>
              <a:t>obrocie,</a:t>
            </a:r>
          </a:p>
          <a:p>
            <a:pPr marL="457200" indent="-457200" algn="just">
              <a:buFont typeface="+mj-lt"/>
              <a:buAutoNum type="arabicParenR"/>
            </a:pPr>
            <a:r>
              <a:rPr lang="pl-PL" dirty="0"/>
              <a:t>obsługa realizacji zobowiązań emitentów wobec uprawnionych z papierów wartościowych zarejestrowanych w depozycie papierów </a:t>
            </a:r>
            <a:r>
              <a:rPr lang="pl-PL" dirty="0" smtClean="0"/>
              <a:t>wartościowych,</a:t>
            </a:r>
          </a:p>
          <a:p>
            <a:pPr marL="457200" indent="-457200" algn="just">
              <a:buFont typeface="+mj-lt"/>
              <a:buAutoNum type="arabicParenR"/>
            </a:pPr>
            <a:r>
              <a:rPr lang="pl-PL" dirty="0"/>
              <a:t>wykonywanie czynności związanych z wycofywaniem papierów wartościowych z depozytu papierów </a:t>
            </a:r>
            <a:r>
              <a:rPr lang="pl-PL" dirty="0" smtClean="0"/>
              <a:t>wartościowych,</a:t>
            </a:r>
          </a:p>
          <a:p>
            <a:pPr marL="457200" indent="-457200" algn="just">
              <a:buFont typeface="+mj-lt"/>
              <a:buAutoNum type="arabicParenR"/>
            </a:pPr>
            <a:r>
              <a:rPr lang="pl-PL" dirty="0"/>
              <a:t>rozliczanie transakcji zawieranych na rynku </a:t>
            </a:r>
            <a:r>
              <a:rPr lang="pl-PL" dirty="0" smtClean="0"/>
              <a:t>regulowanym,</a:t>
            </a:r>
          </a:p>
          <a:p>
            <a:pPr marL="457200" indent="-457200" algn="just">
              <a:buFont typeface="+mj-lt"/>
              <a:buAutoNum type="arabicParenR"/>
            </a:pPr>
            <a:r>
              <a:rPr lang="pl-PL" dirty="0"/>
              <a:t>prowadzenie systemu zabezpieczania płynności rozliczeń, w tym systemu gwarantowania rozliczeń transakcji zawartych na rynku </a:t>
            </a:r>
            <a:r>
              <a:rPr lang="pl-PL" dirty="0" smtClean="0"/>
              <a:t>regulowanym,</a:t>
            </a:r>
          </a:p>
          <a:p>
            <a:pPr marL="457200" indent="-457200" algn="just">
              <a:buFont typeface="+mj-lt"/>
              <a:buAutoNum type="arabicParenR"/>
            </a:pPr>
            <a:r>
              <a:rPr lang="pl-PL" dirty="0" smtClean="0"/>
              <a:t>dokonywanie </a:t>
            </a:r>
            <a:r>
              <a:rPr lang="pl-PL" dirty="0"/>
              <a:t>rozliczenia i rozrachunku transakcji innych niż zawierane w systemie obrotu instrumentami </a:t>
            </a:r>
            <a:r>
              <a:rPr lang="pl-PL" dirty="0" smtClean="0"/>
              <a:t>finansowymi.</a:t>
            </a:r>
          </a:p>
        </p:txBody>
      </p:sp>
    </p:spTree>
    <p:extLst>
      <p:ext uri="{BB962C8B-B14F-4D97-AF65-F5344CB8AC3E}">
        <p14:creationId xmlns:p14="http://schemas.microsoft.com/office/powerpoint/2010/main" val="434214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ZWIĄZEK BANKÓW POLSKICH</a:t>
            </a:r>
            <a:endParaRPr lang="pl-PL" dirty="0"/>
          </a:p>
        </p:txBody>
      </p:sp>
      <p:sp>
        <p:nvSpPr>
          <p:cNvPr id="3" name="Symbol zastępczy zawartości 2"/>
          <p:cNvSpPr>
            <a:spLocks noGrp="1"/>
          </p:cNvSpPr>
          <p:nvPr>
            <p:ph idx="1"/>
          </p:nvPr>
        </p:nvSpPr>
        <p:spPr/>
        <p:txBody>
          <a:bodyPr>
            <a:normAutofit/>
          </a:bodyPr>
          <a:lstStyle/>
          <a:p>
            <a:pPr marL="0" indent="0" algn="just">
              <a:buNone/>
            </a:pPr>
            <a:r>
              <a:rPr lang="pl-PL" dirty="0" smtClean="0"/>
              <a:t>Związek Banków Polskich działa na podstawie ustawy z dnia 30 maja 1989 r. o izbach gospodarczych.</a:t>
            </a:r>
          </a:p>
          <a:p>
            <a:pPr marL="0" indent="0" algn="just">
              <a:buNone/>
            </a:pPr>
            <a:endParaRPr lang="pl-PL" dirty="0"/>
          </a:p>
          <a:p>
            <a:pPr marL="0" indent="0" algn="just">
              <a:buNone/>
            </a:pPr>
            <a:r>
              <a:rPr lang="pl-PL" dirty="0" smtClean="0"/>
              <a:t>Celem Związku jest:</a:t>
            </a:r>
          </a:p>
          <a:p>
            <a:pPr algn="just">
              <a:buFont typeface="Arial" panose="020B0604020202020204" pitchFamily="34" charset="0"/>
              <a:buChar char="•"/>
            </a:pPr>
            <a:r>
              <a:rPr lang="pl-PL" dirty="0" smtClean="0"/>
              <a:t>reprezentowanie </a:t>
            </a:r>
            <a:r>
              <a:rPr lang="pl-PL" dirty="0"/>
              <a:t>i ochrona wspólnych interesów członków </a:t>
            </a:r>
            <a:r>
              <a:rPr lang="pl-PL" dirty="0" smtClean="0"/>
              <a:t>Związku,</a:t>
            </a:r>
          </a:p>
          <a:p>
            <a:pPr algn="just">
              <a:buFont typeface="Arial" panose="020B0604020202020204" pitchFamily="34" charset="0"/>
              <a:buChar char="•"/>
            </a:pPr>
            <a:r>
              <a:rPr lang="pl-PL" dirty="0" smtClean="0"/>
              <a:t>podejmowanie </a:t>
            </a:r>
            <a:r>
              <a:rPr lang="pl-PL" dirty="0"/>
              <a:t>i wspieranie działań na rzecz rozwoju polskiej gospodarki w ramach Unii Europejskiej oraz współpracy </a:t>
            </a:r>
            <a:r>
              <a:rPr lang="pl-PL" dirty="0" smtClean="0"/>
              <a:t>międzynarodowej,</a:t>
            </a:r>
          </a:p>
          <a:p>
            <a:pPr algn="just">
              <a:buFont typeface="Arial" panose="020B0604020202020204" pitchFamily="34" charset="0"/>
              <a:buChar char="•"/>
            </a:pPr>
            <a:r>
              <a:rPr lang="pl-PL" dirty="0" smtClean="0"/>
              <a:t>uczestniczenie </a:t>
            </a:r>
            <a:r>
              <a:rPr lang="pl-PL" dirty="0"/>
              <a:t>w dialogu społecznym poprzez dostarczanie rzetelnej wiedzy na temat działalności banków i ich roli w zrównoważonym rozwoju gospodarczym kraju.</a:t>
            </a:r>
          </a:p>
        </p:txBody>
      </p:sp>
    </p:spTree>
    <p:extLst>
      <p:ext uri="{BB962C8B-B14F-4D97-AF65-F5344CB8AC3E}">
        <p14:creationId xmlns:p14="http://schemas.microsoft.com/office/powerpoint/2010/main" val="18376565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3200" dirty="0"/>
              <a:t>ZWIĄZEK BANKÓW POLSKICH</a:t>
            </a:r>
          </a:p>
        </p:txBody>
      </p:sp>
      <p:sp>
        <p:nvSpPr>
          <p:cNvPr id="3" name="Symbol zastępczy zawartości 2"/>
          <p:cNvSpPr>
            <a:spLocks noGrp="1"/>
          </p:cNvSpPr>
          <p:nvPr>
            <p:ph idx="1"/>
          </p:nvPr>
        </p:nvSpPr>
        <p:spPr>
          <a:xfrm>
            <a:off x="677334" y="1657744"/>
            <a:ext cx="8893406" cy="4903693"/>
          </a:xfrm>
        </p:spPr>
        <p:txBody>
          <a:bodyPr>
            <a:normAutofit fontScale="62500" lnSpcReduction="20000"/>
          </a:bodyPr>
          <a:lstStyle/>
          <a:p>
            <a:pPr marL="0" indent="0" algn="just">
              <a:buNone/>
            </a:pPr>
            <a:r>
              <a:rPr lang="pl-PL" dirty="0"/>
              <a:t>Do zadań Związku należy w </a:t>
            </a:r>
            <a:r>
              <a:rPr lang="pl-PL" dirty="0" smtClean="0"/>
              <a:t>szczególności:</a:t>
            </a:r>
          </a:p>
          <a:p>
            <a:pPr marL="457200" indent="-457200" algn="just">
              <a:buFont typeface="+mj-lt"/>
              <a:buAutoNum type="arabicParenR"/>
            </a:pPr>
            <a:r>
              <a:rPr lang="pl-PL" dirty="0" smtClean="0"/>
              <a:t>tworzenie </a:t>
            </a:r>
            <a:r>
              <a:rPr lang="pl-PL" dirty="0"/>
              <a:t>sprzyjających warunków organizacyjnych i prawnych rozwoju sektora bankowego poprzez współdziałanie z organami </a:t>
            </a:r>
            <a:r>
              <a:rPr lang="pl-PL" dirty="0" smtClean="0"/>
              <a:t>Państwa,</a:t>
            </a:r>
          </a:p>
          <a:p>
            <a:pPr marL="457200" indent="-457200" algn="just">
              <a:buFont typeface="+mj-lt"/>
              <a:buAutoNum type="arabicParenR"/>
            </a:pPr>
            <a:r>
              <a:rPr lang="pl-PL" dirty="0" smtClean="0"/>
              <a:t>organizowanie </a:t>
            </a:r>
            <a:r>
              <a:rPr lang="pl-PL" dirty="0"/>
              <a:t>współdziałania banków na rzecz rozwoju sektora bankowego i infrastruktury międzybankowej, w tym zwłaszcza w </a:t>
            </a:r>
            <a:r>
              <a:rPr lang="pl-PL" dirty="0" smtClean="0"/>
              <a:t>zakresie:</a:t>
            </a:r>
          </a:p>
          <a:p>
            <a:pPr marL="857250" lvl="1" indent="-457200" algn="just">
              <a:buFont typeface="+mj-lt"/>
              <a:buAutoNum type="alphaLcParenR"/>
            </a:pPr>
            <a:r>
              <a:rPr lang="pl-PL" dirty="0" smtClean="0"/>
              <a:t>rozliczeń </a:t>
            </a:r>
            <a:r>
              <a:rPr lang="pl-PL" dirty="0"/>
              <a:t>pieniężnych, obrotu </a:t>
            </a:r>
            <a:r>
              <a:rPr lang="pl-PL" dirty="0" smtClean="0"/>
              <a:t>kartowego,</a:t>
            </a:r>
          </a:p>
          <a:p>
            <a:pPr marL="857250" lvl="1" indent="-457200" algn="just">
              <a:buFont typeface="+mj-lt"/>
              <a:buAutoNum type="alphaLcParenR"/>
            </a:pPr>
            <a:r>
              <a:rPr lang="pl-PL" dirty="0" smtClean="0"/>
              <a:t>standaryzacji </a:t>
            </a:r>
            <a:r>
              <a:rPr lang="pl-PL" dirty="0"/>
              <a:t>instrumentów rynków </a:t>
            </a:r>
            <a:r>
              <a:rPr lang="pl-PL" dirty="0" smtClean="0"/>
              <a:t>finansowych,</a:t>
            </a:r>
          </a:p>
          <a:p>
            <a:pPr marL="857250" lvl="1" indent="-457200" algn="just">
              <a:buFont typeface="+mj-lt"/>
              <a:buAutoNum type="alphaLcParenR"/>
            </a:pPr>
            <a:r>
              <a:rPr lang="pl-PL" dirty="0" smtClean="0"/>
              <a:t>zbierania</a:t>
            </a:r>
            <a:r>
              <a:rPr lang="pl-PL" dirty="0"/>
              <a:t>, przetwarzania i wymiany informacji bankowej i </a:t>
            </a:r>
            <a:r>
              <a:rPr lang="pl-PL" dirty="0" smtClean="0"/>
              <a:t>gospodarczej,</a:t>
            </a:r>
          </a:p>
          <a:p>
            <a:pPr marL="857250" lvl="1" indent="-457200" algn="just">
              <a:buFont typeface="+mj-lt"/>
              <a:buAutoNum type="alphaLcParenR"/>
            </a:pPr>
            <a:r>
              <a:rPr lang="pl-PL" dirty="0" smtClean="0"/>
              <a:t>kształcenia </a:t>
            </a:r>
            <a:r>
              <a:rPr lang="pl-PL" dirty="0"/>
              <a:t>kadr bankowych i upowszechniania wiedzy </a:t>
            </a:r>
            <a:r>
              <a:rPr lang="pl-PL" dirty="0" smtClean="0"/>
              <a:t>bankowej,</a:t>
            </a:r>
          </a:p>
          <a:p>
            <a:pPr marL="857250" lvl="1" indent="-457200" algn="just">
              <a:buFont typeface="+mj-lt"/>
              <a:buAutoNum type="alphaLcParenR"/>
            </a:pPr>
            <a:r>
              <a:rPr lang="pl-PL" dirty="0" smtClean="0"/>
              <a:t>bezpieczeństwa </a:t>
            </a:r>
            <a:r>
              <a:rPr lang="pl-PL" dirty="0"/>
              <a:t>banków i przeciwdziałania wykorzystywaniu banków w działalności </a:t>
            </a:r>
            <a:r>
              <a:rPr lang="pl-PL" dirty="0" smtClean="0"/>
              <a:t>przestępczej,</a:t>
            </a:r>
          </a:p>
          <a:p>
            <a:pPr marL="857250" lvl="1" indent="-457200" algn="just">
              <a:buFont typeface="+mj-lt"/>
              <a:buAutoNum type="alphaLcParenR"/>
            </a:pPr>
            <a:r>
              <a:rPr lang="pl-PL" dirty="0" smtClean="0"/>
              <a:t>prowadzenia </a:t>
            </a:r>
            <a:r>
              <a:rPr lang="pl-PL" dirty="0"/>
              <a:t>działalności informacyjnej i promocyjnej, tworzenia forum dyskusji i </a:t>
            </a:r>
            <a:r>
              <a:rPr lang="pl-PL" dirty="0" smtClean="0"/>
              <a:t>spotkań środowiska bankowego,</a:t>
            </a:r>
          </a:p>
          <a:p>
            <a:pPr marL="857250" lvl="1" indent="-457200" algn="just">
              <a:buFont typeface="+mj-lt"/>
              <a:buAutoNum type="alphaLcParenR"/>
            </a:pPr>
            <a:r>
              <a:rPr lang="pl-PL" dirty="0" smtClean="0"/>
              <a:t>kształtowania </a:t>
            </a:r>
            <a:r>
              <a:rPr lang="pl-PL" dirty="0"/>
              <a:t>zasad dobrej praktyki </a:t>
            </a:r>
            <a:r>
              <a:rPr lang="pl-PL" dirty="0" smtClean="0"/>
              <a:t>bankowej</a:t>
            </a:r>
            <a:r>
              <a:rPr lang="pl-PL" dirty="0"/>
              <a:t>,</a:t>
            </a:r>
          </a:p>
          <a:p>
            <a:pPr marL="457200" indent="-457200" algn="just">
              <a:buFont typeface="+mj-lt"/>
              <a:buAutoNum type="arabicParenR"/>
            </a:pPr>
            <a:r>
              <a:rPr lang="pl-PL" dirty="0" smtClean="0"/>
              <a:t>podejmowania </a:t>
            </a:r>
            <a:r>
              <a:rPr lang="pl-PL" dirty="0"/>
              <a:t>działań na rzecz tworzenia i rozwoju instytucji obsługujących sektor bankowy, zwłaszcza w </a:t>
            </a:r>
            <a:r>
              <a:rPr lang="pl-PL" dirty="0" smtClean="0"/>
              <a:t>zakresie:</a:t>
            </a:r>
          </a:p>
          <a:p>
            <a:pPr marL="857250" lvl="1" indent="-457200" algn="just">
              <a:buFont typeface="+mj-lt"/>
              <a:buAutoNum type="alphaLcParenR"/>
            </a:pPr>
            <a:r>
              <a:rPr lang="pl-PL" dirty="0" smtClean="0"/>
              <a:t>rozliczeń pieniężnych,</a:t>
            </a:r>
          </a:p>
          <a:p>
            <a:pPr marL="857250" lvl="1" indent="-457200" algn="just">
              <a:buFont typeface="+mj-lt"/>
              <a:buAutoNum type="alphaLcParenR"/>
            </a:pPr>
            <a:r>
              <a:rPr lang="pl-PL" dirty="0" smtClean="0"/>
              <a:t>organizacji </a:t>
            </a:r>
            <a:r>
              <a:rPr lang="pl-PL" dirty="0"/>
              <a:t>izb </a:t>
            </a:r>
            <a:r>
              <a:rPr lang="pl-PL" dirty="0" smtClean="0"/>
              <a:t>rozliczeniowych,</a:t>
            </a:r>
          </a:p>
          <a:p>
            <a:pPr marL="857250" lvl="1" indent="-457200" algn="just">
              <a:buFont typeface="+mj-lt"/>
              <a:buAutoNum type="alphaLcParenR"/>
            </a:pPr>
            <a:r>
              <a:rPr lang="pl-PL" dirty="0" smtClean="0"/>
              <a:t>wymiany </a:t>
            </a:r>
            <a:r>
              <a:rPr lang="pl-PL" dirty="0"/>
              <a:t>informacji bankowej i </a:t>
            </a:r>
            <a:r>
              <a:rPr lang="pl-PL" dirty="0" smtClean="0"/>
              <a:t>gospodarczej,</a:t>
            </a:r>
          </a:p>
          <a:p>
            <a:pPr marL="857250" lvl="1" indent="-457200" algn="just">
              <a:buFont typeface="+mj-lt"/>
              <a:buAutoNum type="alphaLcParenR"/>
            </a:pPr>
            <a:r>
              <a:rPr lang="pl-PL" dirty="0" smtClean="0"/>
              <a:t>podpisu </a:t>
            </a:r>
            <a:r>
              <a:rPr lang="pl-PL" dirty="0"/>
              <a:t>elektronicznego i </a:t>
            </a:r>
            <a:r>
              <a:rPr lang="pl-PL" dirty="0" smtClean="0"/>
              <a:t>certyfikacji,</a:t>
            </a:r>
          </a:p>
          <a:p>
            <a:pPr marL="857250" lvl="1" indent="-457200" algn="just">
              <a:buFont typeface="+mj-lt"/>
              <a:buAutoNum type="alphaLcParenR"/>
            </a:pPr>
            <a:r>
              <a:rPr lang="pl-PL" dirty="0" smtClean="0"/>
              <a:t>szkolnictwa </a:t>
            </a:r>
            <a:r>
              <a:rPr lang="pl-PL" dirty="0"/>
              <a:t>bankowego i badań nad </a:t>
            </a:r>
            <a:r>
              <a:rPr lang="pl-PL" dirty="0" smtClean="0"/>
              <a:t>bankowością,</a:t>
            </a:r>
          </a:p>
          <a:p>
            <a:pPr marL="857250" lvl="1" indent="-457200" algn="just">
              <a:buFont typeface="+mj-lt"/>
              <a:buAutoNum type="alphaLcParenR"/>
            </a:pPr>
            <a:r>
              <a:rPr lang="pl-PL" dirty="0" smtClean="0"/>
              <a:t>postępowania </a:t>
            </a:r>
            <a:r>
              <a:rPr lang="pl-PL" dirty="0"/>
              <a:t>pojednawczego i sądownictwa </a:t>
            </a:r>
            <a:r>
              <a:rPr lang="pl-PL" dirty="0" smtClean="0"/>
              <a:t>polubownego,</a:t>
            </a:r>
          </a:p>
          <a:p>
            <a:pPr marL="857250" lvl="1" indent="-457200" algn="just">
              <a:buFont typeface="+mj-lt"/>
              <a:buAutoNum type="alphaLcParenR"/>
            </a:pPr>
            <a:r>
              <a:rPr lang="pl-PL" dirty="0" smtClean="0"/>
              <a:t>arbitrażu </a:t>
            </a:r>
            <a:r>
              <a:rPr lang="pl-PL" dirty="0"/>
              <a:t>bankowego na rzecz klientów </a:t>
            </a:r>
            <a:r>
              <a:rPr lang="pl-PL" dirty="0" smtClean="0"/>
              <a:t>banków (konsumentów).</a:t>
            </a:r>
            <a:endParaRPr lang="pl-PL" dirty="0"/>
          </a:p>
        </p:txBody>
      </p:sp>
    </p:spTree>
    <p:extLst>
      <p:ext uri="{BB962C8B-B14F-4D97-AF65-F5344CB8AC3E}">
        <p14:creationId xmlns:p14="http://schemas.microsoft.com/office/powerpoint/2010/main" val="30153962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ctrTitle"/>
          </p:nvPr>
        </p:nvSpPr>
        <p:spPr>
          <a:xfrm>
            <a:off x="1507067" y="1940510"/>
            <a:ext cx="7766936" cy="1646302"/>
          </a:xfrm>
        </p:spPr>
        <p:txBody>
          <a:bodyPr/>
          <a:lstStyle/>
          <a:p>
            <a:pPr algn="ctr"/>
            <a:r>
              <a:rPr lang="pl-PL" dirty="0" smtClean="0"/>
              <a:t>Dziękuję za uwagę!</a:t>
            </a:r>
            <a:endParaRPr lang="pl-PL" dirty="0"/>
          </a:p>
        </p:txBody>
      </p:sp>
      <p:sp>
        <p:nvSpPr>
          <p:cNvPr id="3" name="Symbol zastępczy zawartości 2"/>
          <p:cNvSpPr>
            <a:spLocks noGrp="1"/>
          </p:cNvSpPr>
          <p:nvPr>
            <p:ph type="subTitle" idx="1"/>
          </p:nvPr>
        </p:nvSpPr>
        <p:spPr>
          <a:xfrm>
            <a:off x="1507067" y="4452028"/>
            <a:ext cx="7766936" cy="1096899"/>
          </a:xfrm>
        </p:spPr>
        <p:txBody>
          <a:bodyPr>
            <a:normAutofit fontScale="62500" lnSpcReduction="20000"/>
          </a:bodyPr>
          <a:lstStyle/>
          <a:p>
            <a:pPr algn="ctr"/>
            <a:r>
              <a:rPr lang="pl-PL" dirty="0" smtClean="0"/>
              <a:t>Kancelaria </a:t>
            </a:r>
            <a:r>
              <a:rPr lang="pl-PL" dirty="0"/>
              <a:t>Radcy Prawnego</a:t>
            </a:r>
          </a:p>
          <a:p>
            <a:pPr algn="ctr"/>
            <a:r>
              <a:rPr lang="pl-PL" dirty="0"/>
              <a:t>dr Małgorzaty Maliszewskiej</a:t>
            </a:r>
          </a:p>
          <a:p>
            <a:pPr algn="ctr"/>
            <a:r>
              <a:rPr lang="pl-PL" dirty="0"/>
              <a:t>ul. Szczęśliwicka27a lok. 3, 02-323 Warszawa</a:t>
            </a:r>
          </a:p>
          <a:p>
            <a:pPr algn="ctr"/>
            <a:r>
              <a:rPr lang="pl-PL" dirty="0"/>
              <a:t>tel.(22) 822 30 30, prawnik@drmaliszewskakancelaria.com</a:t>
            </a:r>
          </a:p>
          <a:p>
            <a:endParaRPr lang="pl-PL" dirty="0"/>
          </a:p>
        </p:txBody>
      </p:sp>
    </p:spTree>
    <p:extLst>
      <p:ext uri="{BB962C8B-B14F-4D97-AF65-F5344CB8AC3E}">
        <p14:creationId xmlns:p14="http://schemas.microsoft.com/office/powerpoint/2010/main" val="168803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KLASYFIKACJA INSTYTUCJI FINANSOWYCH</a:t>
            </a:r>
          </a:p>
        </p:txBody>
      </p:sp>
      <p:sp>
        <p:nvSpPr>
          <p:cNvPr id="3" name="Symbol zastępczy zawartości 2"/>
          <p:cNvSpPr>
            <a:spLocks noGrp="1"/>
          </p:cNvSpPr>
          <p:nvPr>
            <p:ph idx="1"/>
          </p:nvPr>
        </p:nvSpPr>
        <p:spPr/>
        <p:txBody>
          <a:bodyPr>
            <a:normAutofit/>
          </a:bodyPr>
          <a:lstStyle/>
          <a:p>
            <a:pPr marL="0" indent="0" algn="just">
              <a:buNone/>
            </a:pPr>
            <a:r>
              <a:rPr lang="pl-PL" dirty="0" smtClean="0"/>
              <a:t>Jednym z podziałów instytucji finansowych występującym w literaturze oraz stosowanym przez Narodowy Bank Polski jest podział na:</a:t>
            </a:r>
          </a:p>
          <a:p>
            <a:pPr algn="just">
              <a:buFont typeface="Arial" panose="020B0604020202020204" pitchFamily="34" charset="0"/>
              <a:buChar char="•"/>
            </a:pPr>
            <a:r>
              <a:rPr lang="pl-PL" dirty="0" smtClean="0"/>
              <a:t>instytucje monetarne – ich działalność koncentruje się na przyjmowaniu depozytów i ich zamienników od instytucji niebędących instytucjami monetarnymi, a także na przyznawaniu kredytów i lokowaniu pieniędzy w papierach wartościowych, np. banki, spółdzielcze kasy oszczędnościowo-kredytowe,</a:t>
            </a:r>
          </a:p>
          <a:p>
            <a:pPr algn="just">
              <a:buFont typeface="Arial" panose="020B0604020202020204" pitchFamily="34" charset="0"/>
              <a:buChar char="•"/>
            </a:pPr>
            <a:r>
              <a:rPr lang="pl-PL" dirty="0" smtClean="0"/>
              <a:t>instytucje niemonetarne, wśród których można wyróżnić pozostałe instytucje pośrednictwa finansowego, których działalność obejmuje zaciąganie zobowiązań innych niż gotówkowe, np. domy maklerskie, fundusze inwestycyjne, fundusze emerytalne oraz pomocnicze instytucje finansowe.</a:t>
            </a:r>
            <a:endParaRPr lang="pl-PL" dirty="0"/>
          </a:p>
        </p:txBody>
      </p:sp>
    </p:spTree>
    <p:extLst>
      <p:ext uri="{BB962C8B-B14F-4D97-AF65-F5344CB8AC3E}">
        <p14:creationId xmlns:p14="http://schemas.microsoft.com/office/powerpoint/2010/main" val="29914368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3600" dirty="0" smtClean="0"/>
              <a:t>POMOCNICZE INSTYTUCJE FINANSOWE</a:t>
            </a:r>
            <a:endParaRPr lang="pl-PL" sz="3600" dirty="0"/>
          </a:p>
        </p:txBody>
      </p:sp>
      <p:sp>
        <p:nvSpPr>
          <p:cNvPr id="3" name="Symbol zastępczy zawartości 2"/>
          <p:cNvSpPr>
            <a:spLocks noGrp="1"/>
          </p:cNvSpPr>
          <p:nvPr>
            <p:ph idx="1"/>
          </p:nvPr>
        </p:nvSpPr>
        <p:spPr>
          <a:xfrm>
            <a:off x="756386" y="1930400"/>
            <a:ext cx="8517616" cy="4469027"/>
          </a:xfrm>
        </p:spPr>
        <p:txBody>
          <a:bodyPr>
            <a:normAutofit fontScale="40000" lnSpcReduction="20000"/>
          </a:bodyPr>
          <a:lstStyle/>
          <a:p>
            <a:pPr marL="0" indent="0" algn="just">
              <a:buNone/>
            </a:pPr>
            <a:r>
              <a:rPr lang="pl-PL" dirty="0" smtClean="0"/>
              <a:t>Pomocnicze instytucje finansowe są to instytucje, które nie prowadzą pośrednictwa finansowego we własnym imieniu, a jedynie przyczyniają się do tworzenia warunków do tego pośrednictwa. </a:t>
            </a:r>
          </a:p>
          <a:p>
            <a:pPr marL="0" indent="0" algn="just">
              <a:buNone/>
            </a:pPr>
            <a:endParaRPr lang="pl-PL" dirty="0"/>
          </a:p>
          <a:p>
            <a:pPr marL="0" indent="0" algn="just">
              <a:buNone/>
            </a:pPr>
            <a:r>
              <a:rPr lang="pl-PL" dirty="0" smtClean="0"/>
              <a:t>Do pomocniczych instytucji finansowych zalicza się:</a:t>
            </a:r>
            <a:endParaRPr lang="pl-PL" dirty="0"/>
          </a:p>
          <a:p>
            <a:pPr algn="just">
              <a:buFont typeface="Arial" panose="020B0604020202020204" pitchFamily="34" charset="0"/>
              <a:buChar char="•"/>
            </a:pPr>
            <a:r>
              <a:rPr lang="pl-PL" dirty="0" smtClean="0"/>
              <a:t>towarzystwa funduszy inwestycyjnych,</a:t>
            </a:r>
          </a:p>
          <a:p>
            <a:pPr algn="just">
              <a:buFont typeface="Arial" panose="020B0604020202020204" pitchFamily="34" charset="0"/>
              <a:buChar char="•"/>
            </a:pPr>
            <a:r>
              <a:rPr lang="pl-PL" dirty="0" smtClean="0"/>
              <a:t>towarzystwa funduszy emerytalnych,</a:t>
            </a:r>
          </a:p>
          <a:p>
            <a:pPr algn="just">
              <a:buFont typeface="Arial" panose="020B0604020202020204" pitchFamily="34" charset="0"/>
              <a:buChar char="•"/>
            </a:pPr>
            <a:r>
              <a:rPr lang="pl-PL" dirty="0" smtClean="0"/>
              <a:t>brokerów, agentów i doradców ubezpieczeniowych i emerytalnych,</a:t>
            </a:r>
          </a:p>
          <a:p>
            <a:pPr algn="just">
              <a:buFont typeface="Arial" panose="020B0604020202020204" pitchFamily="34" charset="0"/>
              <a:buChar char="•"/>
            </a:pPr>
            <a:r>
              <a:rPr lang="pl-PL" dirty="0" smtClean="0"/>
              <a:t>doradców inwestycyjnych,</a:t>
            </a:r>
          </a:p>
          <a:p>
            <a:pPr algn="just">
              <a:buFont typeface="Arial" panose="020B0604020202020204" pitchFamily="34" charset="0"/>
              <a:buChar char="•"/>
            </a:pPr>
            <a:r>
              <a:rPr lang="pl-PL" dirty="0" smtClean="0"/>
              <a:t>kantory,</a:t>
            </a:r>
          </a:p>
          <a:p>
            <a:pPr algn="just">
              <a:buFont typeface="Arial" panose="020B0604020202020204" pitchFamily="34" charset="0"/>
              <a:buChar char="•"/>
            </a:pPr>
            <a:r>
              <a:rPr lang="pl-PL" dirty="0" smtClean="0"/>
              <a:t>giełdy papierów wartościowych,</a:t>
            </a:r>
          </a:p>
          <a:p>
            <a:pPr algn="just">
              <a:buFont typeface="Arial" panose="020B0604020202020204" pitchFamily="34" charset="0"/>
              <a:buChar char="•"/>
            </a:pPr>
            <a:r>
              <a:rPr lang="pl-PL" dirty="0" smtClean="0"/>
              <a:t>giełdy towarowe,</a:t>
            </a:r>
          </a:p>
          <a:p>
            <a:pPr algn="just">
              <a:buFont typeface="Arial" panose="020B0604020202020204" pitchFamily="34" charset="0"/>
              <a:buChar char="•"/>
            </a:pPr>
            <a:r>
              <a:rPr lang="pl-PL" dirty="0" smtClean="0"/>
              <a:t>instytucje tworzące infrastrukturę dla funkcjonowania rynków finansowych, np. izby i centra rozliczeniowe,</a:t>
            </a:r>
          </a:p>
          <a:p>
            <a:pPr algn="just">
              <a:buFont typeface="Arial" panose="020B0604020202020204" pitchFamily="34" charset="0"/>
              <a:buChar char="•"/>
            </a:pPr>
            <a:r>
              <a:rPr lang="pl-PL" dirty="0" smtClean="0"/>
              <a:t>instytucje płatnicze,</a:t>
            </a:r>
          </a:p>
          <a:p>
            <a:pPr algn="just">
              <a:buFont typeface="Arial" panose="020B0604020202020204" pitchFamily="34" charset="0"/>
              <a:buChar char="•"/>
            </a:pPr>
            <a:r>
              <a:rPr lang="pl-PL" dirty="0" smtClean="0"/>
              <a:t>Krajowy Depozyt Papierów Wartościowych S.A.,</a:t>
            </a:r>
          </a:p>
          <a:p>
            <a:pPr algn="just">
              <a:buFont typeface="Arial" panose="020B0604020202020204" pitchFamily="34" charset="0"/>
              <a:buChar char="•"/>
            </a:pPr>
            <a:r>
              <a:rPr lang="pl-PL" dirty="0" smtClean="0"/>
              <a:t>instytucje zajmujące się sprzedażą ratalną,</a:t>
            </a:r>
          </a:p>
          <a:p>
            <a:pPr algn="just">
              <a:buFont typeface="Arial" panose="020B0604020202020204" pitchFamily="34" charset="0"/>
              <a:buChar char="•"/>
            </a:pPr>
            <a:r>
              <a:rPr lang="pl-PL" dirty="0" smtClean="0"/>
              <a:t>firmy windykacyjne,</a:t>
            </a:r>
          </a:p>
          <a:p>
            <a:pPr algn="just">
              <a:buFont typeface="Arial" panose="020B0604020202020204" pitchFamily="34" charset="0"/>
              <a:buChar char="•"/>
            </a:pPr>
            <a:r>
              <a:rPr lang="pl-PL" dirty="0" smtClean="0"/>
              <a:t>Związek Banków Polskich,</a:t>
            </a:r>
          </a:p>
          <a:p>
            <a:pPr algn="just">
              <a:buFont typeface="Arial" panose="020B0604020202020204" pitchFamily="34" charset="0"/>
              <a:buChar char="•"/>
            </a:pPr>
            <a:r>
              <a:rPr lang="pl-PL" dirty="0" smtClean="0"/>
              <a:t>Krajową Spółdzielczą Kasę Oszczędnościowo-Kredytową,</a:t>
            </a:r>
          </a:p>
          <a:p>
            <a:pPr algn="just">
              <a:buFont typeface="Arial" panose="020B0604020202020204" pitchFamily="34" charset="0"/>
              <a:buChar char="•"/>
            </a:pPr>
            <a:r>
              <a:rPr lang="pl-PL" dirty="0" smtClean="0"/>
              <a:t>przedstawicielstwa banków zagranicznych,</a:t>
            </a:r>
          </a:p>
          <a:p>
            <a:pPr algn="just">
              <a:buFont typeface="Arial" panose="020B0604020202020204" pitchFamily="34" charset="0"/>
              <a:buChar char="•"/>
            </a:pPr>
            <a:r>
              <a:rPr lang="pl-PL" dirty="0" smtClean="0"/>
              <a:t>centralne, których jednostki zależne – wszystkie lub ich większość – są instytucjami finansowymi.</a:t>
            </a:r>
          </a:p>
        </p:txBody>
      </p:sp>
    </p:spTree>
    <p:extLst>
      <p:ext uri="{BB962C8B-B14F-4D97-AF65-F5344CB8AC3E}">
        <p14:creationId xmlns:p14="http://schemas.microsoft.com/office/powerpoint/2010/main" val="38562002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TOWARZYSTWA FUNDUSZY INWESTYCYJNYCH</a:t>
            </a:r>
            <a:endParaRPr lang="pl-PL" dirty="0"/>
          </a:p>
        </p:txBody>
      </p:sp>
      <p:sp>
        <p:nvSpPr>
          <p:cNvPr id="3" name="Symbol zastępczy zawartości 2"/>
          <p:cNvSpPr>
            <a:spLocks noGrp="1"/>
          </p:cNvSpPr>
          <p:nvPr>
            <p:ph idx="1"/>
          </p:nvPr>
        </p:nvSpPr>
        <p:spPr>
          <a:xfrm>
            <a:off x="677334" y="2259444"/>
            <a:ext cx="8596668" cy="3880773"/>
          </a:xfrm>
        </p:spPr>
        <p:txBody>
          <a:bodyPr>
            <a:normAutofit/>
          </a:bodyPr>
          <a:lstStyle/>
          <a:p>
            <a:pPr marL="0" indent="0" algn="just">
              <a:buNone/>
            </a:pPr>
            <a:r>
              <a:rPr lang="pl-PL" dirty="0"/>
              <a:t>T</a:t>
            </a:r>
            <a:r>
              <a:rPr lang="pl-PL" dirty="0" smtClean="0"/>
              <a:t>owarzystwa </a:t>
            </a:r>
            <a:r>
              <a:rPr lang="pl-PL" dirty="0"/>
              <a:t>funduszy inwestycyjnych </a:t>
            </a:r>
            <a:r>
              <a:rPr lang="pl-PL" dirty="0" smtClean="0"/>
              <a:t>działają na podstawie ustawy </a:t>
            </a:r>
            <a:r>
              <a:rPr lang="pl-PL" dirty="0"/>
              <a:t>z dnia 27 maja 2004 r. o funduszach inwestycyjnych i zarządzaniu alternatywnymi funduszami inwestycyjnymi.</a:t>
            </a:r>
          </a:p>
          <a:p>
            <a:pPr marL="0" indent="0" algn="just">
              <a:buNone/>
            </a:pPr>
            <a:endParaRPr lang="pl-PL" dirty="0"/>
          </a:p>
          <a:p>
            <a:pPr marL="0" indent="0" algn="just">
              <a:buNone/>
            </a:pPr>
            <a:r>
              <a:rPr lang="pl-PL" dirty="0"/>
              <a:t>Zgodnie z art. 38 ust. 1 </a:t>
            </a:r>
            <a:r>
              <a:rPr lang="pl-PL" dirty="0" smtClean="0"/>
              <a:t>ustawy </a:t>
            </a:r>
            <a:r>
              <a:rPr lang="pl-PL" i="1" dirty="0" smtClean="0"/>
              <a:t>„Towarzystwem </a:t>
            </a:r>
            <a:r>
              <a:rPr lang="pl-PL" i="1" dirty="0"/>
              <a:t>funduszy inwestycyjnych może być wyłącznie spółka akcyjna z siedzibą na terytorium Rzeczypospolitej Polskiej, która uzyskała zezwolenie Komisji na wykonywanie działalności określonej w art. 45 ust. 1 (zezwolenie na wykonywanie działalności przez towarzystwo</a:t>
            </a:r>
            <a:r>
              <a:rPr lang="pl-PL" i="1" dirty="0" smtClean="0"/>
              <a:t>)”</a:t>
            </a:r>
            <a:r>
              <a:rPr lang="pl-PL" dirty="0" smtClean="0"/>
              <a:t>.</a:t>
            </a:r>
          </a:p>
          <a:p>
            <a:pPr marL="0" indent="0" algn="just">
              <a:buNone/>
            </a:pPr>
            <a:endParaRPr lang="pl-PL" dirty="0"/>
          </a:p>
          <a:p>
            <a:pPr marL="0" indent="0" algn="just">
              <a:buNone/>
            </a:pPr>
            <a:r>
              <a:rPr lang="pl-PL" dirty="0" smtClean="0"/>
              <a:t>Towarzystwo tworzy fundusz inwestycyjny, zarządza nim oraz reprezentuje fundusz wobec osób trzecich.</a:t>
            </a:r>
          </a:p>
          <a:p>
            <a:pPr marL="0" indent="0" algn="just">
              <a:buNone/>
            </a:pPr>
            <a:endParaRPr lang="pl-PL" dirty="0"/>
          </a:p>
          <a:p>
            <a:pPr marL="0" indent="0" algn="just">
              <a:buNone/>
            </a:pPr>
            <a:endParaRPr lang="pl-PL" dirty="0"/>
          </a:p>
          <a:p>
            <a:pPr marL="0" indent="0" algn="just">
              <a:buNone/>
            </a:pPr>
            <a:endParaRPr lang="pl-PL" dirty="0"/>
          </a:p>
        </p:txBody>
      </p:sp>
    </p:spTree>
    <p:extLst>
      <p:ext uri="{BB962C8B-B14F-4D97-AF65-F5344CB8AC3E}">
        <p14:creationId xmlns:p14="http://schemas.microsoft.com/office/powerpoint/2010/main" val="14420379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8932" y="428005"/>
            <a:ext cx="9404723" cy="784411"/>
          </a:xfrm>
        </p:spPr>
        <p:txBody>
          <a:bodyPr/>
          <a:lstStyle/>
          <a:p>
            <a:pPr algn="ctr"/>
            <a:r>
              <a:rPr lang="pl-PL" sz="3200" dirty="0" smtClean="0"/>
              <a:t>TOWARZYSTWA </a:t>
            </a:r>
            <a:r>
              <a:rPr lang="pl-PL" sz="3200" dirty="0"/>
              <a:t>FUNDUSZY INWESTYCYJNYCH</a:t>
            </a:r>
          </a:p>
        </p:txBody>
      </p:sp>
      <p:sp>
        <p:nvSpPr>
          <p:cNvPr id="3" name="Symbol zastępczy zawartości 2"/>
          <p:cNvSpPr>
            <a:spLocks noGrp="1"/>
          </p:cNvSpPr>
          <p:nvPr>
            <p:ph idx="1"/>
          </p:nvPr>
        </p:nvSpPr>
        <p:spPr>
          <a:xfrm>
            <a:off x="518984" y="1556951"/>
            <a:ext cx="8856348" cy="5301049"/>
          </a:xfrm>
        </p:spPr>
        <p:txBody>
          <a:bodyPr>
            <a:normAutofit fontScale="62500" lnSpcReduction="20000"/>
          </a:bodyPr>
          <a:lstStyle/>
          <a:p>
            <a:pPr marL="0" indent="0" algn="just">
              <a:buNone/>
            </a:pPr>
            <a:r>
              <a:rPr lang="pl-PL" dirty="0"/>
              <a:t>Przedmiotem działalności towarzystwa </a:t>
            </a:r>
            <a:r>
              <a:rPr lang="pl-PL" dirty="0" smtClean="0"/>
              <a:t>funduszy inwestycyjnych jest wyłącznie tworzenie </a:t>
            </a:r>
            <a:r>
              <a:rPr lang="pl-PL" dirty="0"/>
              <a:t>funduszy inwestycyjnych otwartych lub funduszy zagranicznych, zarządzanie nimi, w tym pośrednictwo w zbywaniu i odkupywaniu jednostek uczestnictwa, reprezentowanie ich wobec osób trzecich oraz zarządzanie zbiorczym portfelem papierów </a:t>
            </a:r>
            <a:r>
              <a:rPr lang="pl-PL" dirty="0" smtClean="0"/>
              <a:t>wartościowych.</a:t>
            </a:r>
          </a:p>
          <a:p>
            <a:pPr marL="0" indent="0" algn="just">
              <a:buNone/>
            </a:pPr>
            <a:endParaRPr lang="pl-PL" dirty="0"/>
          </a:p>
          <a:p>
            <a:pPr marL="0" indent="0" algn="just">
              <a:buNone/>
            </a:pPr>
            <a:r>
              <a:rPr lang="pl-PL" dirty="0" smtClean="0"/>
              <a:t>Za </a:t>
            </a:r>
            <a:r>
              <a:rPr lang="pl-PL" dirty="0"/>
              <a:t>zezwoleniem Komisji </a:t>
            </a:r>
            <a:r>
              <a:rPr lang="pl-PL" dirty="0" smtClean="0"/>
              <a:t>Nadzoru Finansowego towarzystwo </a:t>
            </a:r>
            <a:r>
              <a:rPr lang="pl-PL" dirty="0"/>
              <a:t>może rozszerzyć przedmiot działalności </a:t>
            </a:r>
            <a:r>
              <a:rPr lang="pl-PL" dirty="0" smtClean="0"/>
              <a:t>o:</a:t>
            </a:r>
          </a:p>
          <a:p>
            <a:pPr algn="just">
              <a:buFont typeface="Arial" panose="020B0604020202020204" pitchFamily="34" charset="0"/>
              <a:buChar char="•"/>
            </a:pPr>
            <a:r>
              <a:rPr lang="pl-PL" dirty="0" smtClean="0"/>
              <a:t>tworzenie </a:t>
            </a:r>
            <a:r>
              <a:rPr lang="pl-PL" dirty="0"/>
              <a:t>specjalistycznych funduszy inwestycyjnych otwartych i funduszy inwestycyjnych zamkniętych, zarządzanie tymi funduszami, w tym pośrednictwo w zbywaniu i odkupywaniu jednostek uczestnictwa, a także reprezentowanie ich wobec osób trzecich oraz zarządzanie unijnymi AFI, w tym wprowadzanie ich do </a:t>
            </a:r>
            <a:r>
              <a:rPr lang="pl-PL" dirty="0" smtClean="0"/>
              <a:t>obrotu,</a:t>
            </a:r>
          </a:p>
          <a:p>
            <a:pPr algn="just">
              <a:buFont typeface="Arial" panose="020B0604020202020204" pitchFamily="34" charset="0"/>
              <a:buChar char="•"/>
            </a:pPr>
            <a:r>
              <a:rPr lang="pl-PL" dirty="0" smtClean="0"/>
              <a:t>zarządzanie </a:t>
            </a:r>
            <a:r>
              <a:rPr lang="pl-PL" dirty="0"/>
              <a:t>portfelami, w skład których wchodzi jeden lub większa liczba instrumentów </a:t>
            </a:r>
            <a:r>
              <a:rPr lang="pl-PL" dirty="0" smtClean="0"/>
              <a:t>finansowych,</a:t>
            </a:r>
          </a:p>
          <a:p>
            <a:pPr algn="just">
              <a:buFont typeface="Arial" panose="020B0604020202020204" pitchFamily="34" charset="0"/>
              <a:buChar char="•"/>
            </a:pPr>
            <a:r>
              <a:rPr lang="pl-PL" dirty="0" smtClean="0"/>
              <a:t>doradztwo </a:t>
            </a:r>
            <a:r>
              <a:rPr lang="pl-PL" dirty="0"/>
              <a:t>inwestycyjne, pod warunkiem że towarzystwo jednocześnie wystąpiło o zezwolenie na zarządzanie portfelami, w skład których wchodzi jeden lub większa liczba instrumentów finansowych, lub prowadzi taką </a:t>
            </a:r>
            <a:r>
              <a:rPr lang="pl-PL" dirty="0" smtClean="0"/>
              <a:t>działalność,</a:t>
            </a:r>
          </a:p>
          <a:p>
            <a:pPr algn="just">
              <a:buFont typeface="Arial" panose="020B0604020202020204" pitchFamily="34" charset="0"/>
              <a:buChar char="•"/>
            </a:pPr>
            <a:r>
              <a:rPr lang="pl-PL" dirty="0" smtClean="0"/>
              <a:t>przyjmowanie </a:t>
            </a:r>
            <a:r>
              <a:rPr lang="pl-PL" dirty="0"/>
              <a:t>i przekazywanie zleceń nabycia lub zbycia instrumentów finansowych, pod warunkiem że towarzystwo jednocześnie wystąpiło o zezwolenie na prowadzenie działalności polegającej na tworzeniu specjalistycznych funduszy inwestycyjnych otwartych i funduszy inwestycyjnych zamkniętych, zarządzanie tymi funduszami, w tym pośrednictwo w zbywaniu i odkupywaniu jednostek uczestnictwa, a także reprezentowanie ich wobec osób trzecich oraz zarządzanie unijnymi AFI, w tym wprowadzanie ich do obrotu oraz zarządzanie portfelami, w skład których wchodzi jeden lub większa liczba instrumentów finansowych lub prowadzi działalność w tych </a:t>
            </a:r>
            <a:r>
              <a:rPr lang="pl-PL" dirty="0" smtClean="0"/>
              <a:t>zakresach,</a:t>
            </a:r>
          </a:p>
          <a:p>
            <a:pPr algn="just">
              <a:buFont typeface="Arial" panose="020B0604020202020204" pitchFamily="34" charset="0"/>
              <a:buChar char="•"/>
            </a:pPr>
            <a:r>
              <a:rPr lang="pl-PL" dirty="0" smtClean="0"/>
              <a:t>pośrednictwo w </a:t>
            </a:r>
            <a:r>
              <a:rPr lang="pl-PL" dirty="0"/>
              <a:t>zbywaniu i odkupywaniu jednostek uczestnictwa funduszy inwestycyjnych otwartych utworzonych przez inne towarzystwa lub tytułów uczestnictwa funduszy zagranicznych oraz funduszy inwestycyjnych otwartych z siedzibą w państwach należących do </a:t>
            </a:r>
            <a:r>
              <a:rPr lang="pl-PL" dirty="0" smtClean="0"/>
              <a:t>EEA oraz w </a:t>
            </a:r>
            <a:r>
              <a:rPr lang="pl-PL" dirty="0"/>
              <a:t>zbywaniu i odkupywaniu jednostek uczestnictwa specjalistycznych funduszy inwestycyjnych otwartych utworzonych przez inne towarzystwa - w przypadku gdy rozszerzyło przedmiot działalności o tworzenie specjalistycznych funduszy inwestycyjnych otwartych i funduszy inwestycyjnych zamkniętych, zarządzanie tymi funduszami, w tym pośrednictwo w zbywaniu i odkupywaniu jednostek uczestnictwa, a także reprezentowanie ich wobec osób trzecich oraz zarządzanie unijnymi AFI, w tym wprowadzanie ich do </a:t>
            </a:r>
            <a:r>
              <a:rPr lang="pl-PL" dirty="0" smtClean="0"/>
              <a:t>obrotu,</a:t>
            </a:r>
          </a:p>
          <a:p>
            <a:pPr algn="just">
              <a:buFont typeface="Arial" panose="020B0604020202020204" pitchFamily="34" charset="0"/>
              <a:buChar char="•"/>
            </a:pPr>
            <a:r>
              <a:rPr lang="pl-PL" dirty="0" smtClean="0"/>
              <a:t>doradztwo </a:t>
            </a:r>
            <a:r>
              <a:rPr lang="pl-PL" dirty="0"/>
              <a:t>inwestycyjne w odniesieniu do instrumentów finansowych, jednostek uczestnictwa funduszy inwestycyjnych otwartych utworzonych przez inne towarzystwa lub tytułów uczestnictwa funduszy zagranicznych oraz funduszy inwestycyjnych otwartych z siedzibą w państwach należących do </a:t>
            </a:r>
            <a:r>
              <a:rPr lang="pl-PL" dirty="0" smtClean="0"/>
              <a:t>EEA,</a:t>
            </a:r>
          </a:p>
          <a:p>
            <a:pPr algn="just">
              <a:buFont typeface="Arial" panose="020B0604020202020204" pitchFamily="34" charset="0"/>
              <a:buChar char="•"/>
            </a:pPr>
            <a:r>
              <a:rPr lang="pl-PL" dirty="0" smtClean="0"/>
              <a:t>pełnienie </a:t>
            </a:r>
            <a:r>
              <a:rPr lang="pl-PL" dirty="0"/>
              <a:t>funkcji przedstawiciela funduszy zagranicznych.</a:t>
            </a:r>
          </a:p>
          <a:p>
            <a:pPr marL="0" indent="0" algn="just">
              <a:buNone/>
            </a:pPr>
            <a:endParaRPr lang="pl-PL" dirty="0"/>
          </a:p>
        </p:txBody>
      </p:sp>
    </p:spTree>
    <p:extLst>
      <p:ext uri="{BB962C8B-B14F-4D97-AF65-F5344CB8AC3E}">
        <p14:creationId xmlns:p14="http://schemas.microsoft.com/office/powerpoint/2010/main" val="2417545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TOWARZYSTWA FUNDUSZY EMERYTALNYCH</a:t>
            </a:r>
            <a:endParaRPr lang="pl-PL" dirty="0"/>
          </a:p>
        </p:txBody>
      </p:sp>
      <p:sp>
        <p:nvSpPr>
          <p:cNvPr id="3" name="Symbol zastępczy zawartości 2"/>
          <p:cNvSpPr>
            <a:spLocks noGrp="1"/>
          </p:cNvSpPr>
          <p:nvPr>
            <p:ph idx="1"/>
          </p:nvPr>
        </p:nvSpPr>
        <p:spPr>
          <a:xfrm>
            <a:off x="677334" y="2440676"/>
            <a:ext cx="8596668" cy="3880773"/>
          </a:xfrm>
        </p:spPr>
        <p:txBody>
          <a:bodyPr/>
          <a:lstStyle/>
          <a:p>
            <a:pPr marL="0" indent="0" algn="just">
              <a:buNone/>
            </a:pPr>
            <a:r>
              <a:rPr lang="pl-PL" dirty="0" smtClean="0"/>
              <a:t>Towarzystwa funduszy emerytalnych działają na podstawie ustawy z </a:t>
            </a:r>
            <a:r>
              <a:rPr lang="pl-PL" dirty="0"/>
              <a:t>dnia 28 sierpnia 1997 r. o organizacji i funkcjonowaniu funduszy emerytalnych.</a:t>
            </a:r>
          </a:p>
          <a:p>
            <a:pPr marL="0" indent="0" algn="just">
              <a:buNone/>
            </a:pPr>
            <a:endParaRPr lang="pl-PL" dirty="0"/>
          </a:p>
          <a:p>
            <a:pPr marL="0" indent="0" algn="just">
              <a:buNone/>
            </a:pPr>
            <a:r>
              <a:rPr lang="pl-PL" dirty="0" smtClean="0"/>
              <a:t>Zgodnie z art. 27 ust. 1 ustawy </a:t>
            </a:r>
            <a:r>
              <a:rPr lang="pl-PL" i="1" dirty="0" smtClean="0"/>
              <a:t>„Towarzystwo prowadzi działalność wyłącznie w formie spółki akcyjnej”</a:t>
            </a:r>
            <a:r>
              <a:rPr lang="pl-PL" dirty="0" smtClean="0"/>
              <a:t>.</a:t>
            </a:r>
            <a:endParaRPr lang="pl-PL" dirty="0"/>
          </a:p>
          <a:p>
            <a:pPr marL="0" indent="0" algn="just">
              <a:buNone/>
            </a:pPr>
            <a:endParaRPr lang="pl-PL" dirty="0" smtClean="0"/>
          </a:p>
          <a:p>
            <a:pPr marL="0" indent="0" algn="just">
              <a:buNone/>
            </a:pPr>
            <a:r>
              <a:rPr lang="pl-PL" dirty="0"/>
              <a:t>Przedmiotem </a:t>
            </a:r>
            <a:r>
              <a:rPr lang="pl-PL" dirty="0" smtClean="0"/>
              <a:t>działalności towarzystwa funduszy emerytalnych jest </a:t>
            </a:r>
            <a:r>
              <a:rPr lang="pl-PL" dirty="0"/>
              <a:t>wyłącznie tworzenie i zarządzanie funduszami oraz ich reprezentowanie wobec osób trzecich</a:t>
            </a:r>
            <a:r>
              <a:rPr lang="pl-PL" dirty="0" smtClean="0"/>
              <a:t>.</a:t>
            </a:r>
            <a:endParaRPr lang="pl-PL" dirty="0"/>
          </a:p>
          <a:p>
            <a:pPr marL="0" indent="0" algn="just">
              <a:buNone/>
            </a:pPr>
            <a:endParaRPr lang="pl-PL" dirty="0"/>
          </a:p>
        </p:txBody>
      </p:sp>
    </p:spTree>
    <p:extLst>
      <p:ext uri="{BB962C8B-B14F-4D97-AF65-F5344CB8AC3E}">
        <p14:creationId xmlns:p14="http://schemas.microsoft.com/office/powerpoint/2010/main" val="32616486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3200" dirty="0"/>
              <a:t>TOWARZYSTWA FUNDUSZY EMERYTALNYCH</a:t>
            </a:r>
          </a:p>
        </p:txBody>
      </p:sp>
      <p:sp>
        <p:nvSpPr>
          <p:cNvPr id="3" name="Symbol zastępczy zawartości 2"/>
          <p:cNvSpPr>
            <a:spLocks noGrp="1"/>
          </p:cNvSpPr>
          <p:nvPr>
            <p:ph idx="1"/>
          </p:nvPr>
        </p:nvSpPr>
        <p:spPr>
          <a:xfrm>
            <a:off x="677334" y="1930400"/>
            <a:ext cx="8974088" cy="4648199"/>
          </a:xfrm>
        </p:spPr>
        <p:txBody>
          <a:bodyPr>
            <a:normAutofit/>
          </a:bodyPr>
          <a:lstStyle/>
          <a:p>
            <a:pPr marL="0" indent="0" algn="just">
              <a:buNone/>
            </a:pPr>
            <a:r>
              <a:rPr lang="pl-PL" dirty="0"/>
              <a:t>Towarzystwo </a:t>
            </a:r>
            <a:r>
              <a:rPr lang="pl-PL" dirty="0" smtClean="0"/>
              <a:t>funduszy emerytalnych nie może:</a:t>
            </a:r>
          </a:p>
          <a:p>
            <a:pPr marL="457200" indent="-457200" algn="just">
              <a:buFont typeface="+mj-lt"/>
              <a:buAutoNum type="arabicParenR"/>
            </a:pPr>
            <a:r>
              <a:rPr lang="pl-PL" dirty="0" smtClean="0"/>
              <a:t>nabywać </a:t>
            </a:r>
            <a:r>
              <a:rPr lang="pl-PL" dirty="0"/>
              <a:t>lub obejmować udziałów, akcji albo innych papierów wartościowych, jednostek uczestnictwa w funduszach inwestycyjnych lub tytułów uczestnictwa emitowanych przez instytucje wspólnego inwestowania mające siedzibę za granicą ani uczestniczyć w spółkach niemających osobowości </a:t>
            </a:r>
            <a:r>
              <a:rPr lang="pl-PL" dirty="0" smtClean="0"/>
              <a:t>prawnej,</a:t>
            </a:r>
          </a:p>
          <a:p>
            <a:pPr marL="457200" indent="-457200" algn="just">
              <a:buFont typeface="+mj-lt"/>
              <a:buAutoNum type="arabicParenR"/>
            </a:pPr>
            <a:r>
              <a:rPr lang="pl-PL" dirty="0" smtClean="0"/>
              <a:t>udzielać </a:t>
            </a:r>
            <a:r>
              <a:rPr lang="pl-PL" dirty="0"/>
              <a:t>pożyczek, gwarancji i poręczeń, z wyjątkiem pożyczek z zakładowego funduszu świadczeń </a:t>
            </a:r>
            <a:r>
              <a:rPr lang="pl-PL" dirty="0" smtClean="0"/>
              <a:t>socjalnych,</a:t>
            </a:r>
          </a:p>
          <a:p>
            <a:pPr marL="457200" indent="-457200" algn="just">
              <a:buFont typeface="+mj-lt"/>
              <a:buAutoNum type="arabicParenR"/>
            </a:pPr>
            <a:r>
              <a:rPr lang="pl-PL" dirty="0" smtClean="0"/>
              <a:t>zaciągać </a:t>
            </a:r>
            <a:r>
              <a:rPr lang="pl-PL" dirty="0"/>
              <a:t>pożyczek i kredytów, w tym także dokonywać emisji obligacji, jeżeli wysokość zobowiązań towarzystwa z tego tytułu przekroczy łącznie 20% wartości kapitałów własnych.</a:t>
            </a:r>
          </a:p>
          <a:p>
            <a:pPr marL="0" indent="0" algn="just">
              <a:buNone/>
            </a:pPr>
            <a:endParaRPr lang="pl-PL" dirty="0"/>
          </a:p>
        </p:txBody>
      </p:sp>
    </p:spTree>
    <p:extLst>
      <p:ext uri="{BB962C8B-B14F-4D97-AF65-F5344CB8AC3E}">
        <p14:creationId xmlns:p14="http://schemas.microsoft.com/office/powerpoint/2010/main" val="1486207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3600" dirty="0" smtClean="0"/>
              <a:t>BROKERZY I AGENCI UBEZPIECZENIOWI</a:t>
            </a:r>
            <a:endParaRPr lang="pl-PL" sz="3600" dirty="0"/>
          </a:p>
        </p:txBody>
      </p:sp>
      <p:sp>
        <p:nvSpPr>
          <p:cNvPr id="3" name="Symbol zastępczy zawartości 2"/>
          <p:cNvSpPr>
            <a:spLocks noGrp="1"/>
          </p:cNvSpPr>
          <p:nvPr>
            <p:ph idx="1"/>
          </p:nvPr>
        </p:nvSpPr>
        <p:spPr>
          <a:xfrm>
            <a:off x="677334" y="1828800"/>
            <a:ext cx="8821668" cy="4888550"/>
          </a:xfrm>
        </p:spPr>
        <p:txBody>
          <a:bodyPr>
            <a:normAutofit fontScale="62500" lnSpcReduction="20000"/>
          </a:bodyPr>
          <a:lstStyle/>
          <a:p>
            <a:pPr marL="0" indent="0" algn="just">
              <a:buNone/>
            </a:pPr>
            <a:r>
              <a:rPr lang="pl-PL" dirty="0" smtClean="0"/>
              <a:t>Brokerzy oraz agenci ubezpieczeniowi działają na podstawie ustawy z dnia 15 grudnia 2017 r. o dystrybucji ubezpieczeń.</a:t>
            </a:r>
          </a:p>
          <a:p>
            <a:pPr marL="0" indent="0" algn="just">
              <a:buNone/>
            </a:pPr>
            <a:endParaRPr lang="pl-PL" dirty="0" smtClean="0"/>
          </a:p>
          <a:p>
            <a:pPr marL="0" indent="0" algn="just">
              <a:buNone/>
            </a:pPr>
            <a:r>
              <a:rPr lang="pl-PL" dirty="0" smtClean="0"/>
              <a:t>Agent oferujący ubezpieczenia uzupełniające - przedsiębiorca wykonujący </a:t>
            </a:r>
            <a:r>
              <a:rPr lang="pl-PL" dirty="0"/>
              <a:t>działalność agencyjną na podstawie umowy agencyjnej zawartej z zakładem ubezpieczeń, </a:t>
            </a:r>
            <a:r>
              <a:rPr lang="pl-PL" dirty="0" smtClean="0"/>
              <a:t>wpisany </a:t>
            </a:r>
            <a:r>
              <a:rPr lang="pl-PL" dirty="0"/>
              <a:t>do rejestru agentów, </a:t>
            </a:r>
            <a:r>
              <a:rPr lang="pl-PL" dirty="0" smtClean="0"/>
              <a:t>niebędący </a:t>
            </a:r>
            <a:r>
              <a:rPr lang="pl-PL" dirty="0"/>
              <a:t>instytucją kredytową w rozumieniu art. 3 pkt 1 ustawy z dnia 15 kwietnia 2005 r. o nadzorze uzupełniającym nad instytucjami kredytowymi, zakładami ubezpieczeń, zakładami reasekuracji i firmami inwestycyjnymi wchodzącymi w skład konglomeratu finansowego </a:t>
            </a:r>
            <a:r>
              <a:rPr lang="pl-PL" dirty="0" smtClean="0"/>
              <a:t>ani </a:t>
            </a:r>
            <a:r>
              <a:rPr lang="pl-PL" dirty="0"/>
              <a:t>firmą inwestycyjną w rozumieniu art. 4 ust. 1 pkt 2 rozporządzenia Parlamentu Europejskiego i Rady (UE) nr 575/2013 z dnia 26 czerwca 2013 r. w sprawie wymogów ostrożnościowych dla instytucji kredytowych i firm inwestycyjnych, zmieniającego rozporządzenie (UE) nr </a:t>
            </a:r>
            <a:r>
              <a:rPr lang="pl-PL" dirty="0" smtClean="0"/>
              <a:t>648/2012, </a:t>
            </a:r>
            <a:r>
              <a:rPr lang="pl-PL" dirty="0"/>
              <a:t>który za wynagrodzeniem wykonuje dystrybucję ubezpieczeń jako działalność uboczną, jeżeli spełnione są łącznie następujące </a:t>
            </a:r>
            <a:r>
              <a:rPr lang="pl-PL" dirty="0" smtClean="0"/>
              <a:t>warunki:</a:t>
            </a:r>
          </a:p>
          <a:p>
            <a:pPr marL="457200" indent="-457200" algn="just">
              <a:buFont typeface="+mj-lt"/>
              <a:buAutoNum type="alphaLcParenR"/>
            </a:pPr>
            <a:r>
              <a:rPr lang="pl-PL" dirty="0" smtClean="0"/>
              <a:t>podstawową </a:t>
            </a:r>
            <a:r>
              <a:rPr lang="pl-PL" dirty="0"/>
              <a:t>działalnością przedsiębiorcy nie jest działalność w zakresie dystrybucji </a:t>
            </a:r>
            <a:r>
              <a:rPr lang="pl-PL" dirty="0" smtClean="0"/>
              <a:t>ubezpieczeń,</a:t>
            </a:r>
          </a:p>
          <a:p>
            <a:pPr marL="457200" indent="-457200" algn="just">
              <a:buFont typeface="+mj-lt"/>
              <a:buAutoNum type="alphaLcParenR"/>
            </a:pPr>
            <a:r>
              <a:rPr lang="pl-PL" dirty="0" smtClean="0"/>
              <a:t>przedsiębiorca </a:t>
            </a:r>
            <a:r>
              <a:rPr lang="pl-PL" dirty="0"/>
              <a:t>dystrybuuje wyłącznie ubezpieczenia uzupełniające dostarczane towary lub świadczone </a:t>
            </a:r>
            <a:r>
              <a:rPr lang="pl-PL" dirty="0" smtClean="0"/>
              <a:t>usługi,</a:t>
            </a:r>
          </a:p>
          <a:p>
            <a:pPr marL="457200" indent="-457200" algn="just">
              <a:buFont typeface="+mj-lt"/>
              <a:buAutoNum type="alphaLcParenR"/>
            </a:pPr>
            <a:r>
              <a:rPr lang="pl-PL" dirty="0" smtClean="0"/>
              <a:t>dystrybucja </a:t>
            </a:r>
            <a:r>
              <a:rPr lang="pl-PL" dirty="0"/>
              <a:t>ubezpieczeń nie odnosi się do umowy ubezpieczenia na życie lub umowy ubezpieczenia odpowiedzialności cywilnej, chyba że taka umowa jest uzupełnieniem dostarczanych towarów lub świadczonych usług w ramach podstawowej działalności </a:t>
            </a:r>
            <a:r>
              <a:rPr lang="pl-PL" dirty="0" smtClean="0"/>
              <a:t>przedsiębiorcy.</a:t>
            </a:r>
            <a:endParaRPr lang="pl-PL" dirty="0"/>
          </a:p>
          <a:p>
            <a:pPr marL="0" indent="0" algn="just">
              <a:buNone/>
            </a:pPr>
            <a:endParaRPr lang="pl-PL" dirty="0"/>
          </a:p>
          <a:p>
            <a:pPr marL="0" indent="0" algn="just">
              <a:buNone/>
            </a:pPr>
            <a:r>
              <a:rPr lang="pl-PL" dirty="0" smtClean="0"/>
              <a:t>Agent ubezpieczeniowy - przedsiębiorca, inny </a:t>
            </a:r>
            <a:r>
              <a:rPr lang="pl-PL" dirty="0"/>
              <a:t>niż agent oferujący ubezpieczenia uzupełniające, </a:t>
            </a:r>
            <a:r>
              <a:rPr lang="pl-PL" dirty="0" smtClean="0"/>
              <a:t>wykonujący </a:t>
            </a:r>
            <a:r>
              <a:rPr lang="pl-PL" dirty="0"/>
              <a:t>działalność agencyjną na podstawie umowy agencyjnej zawartej z zakładem ubezpieczeń i </a:t>
            </a:r>
            <a:r>
              <a:rPr lang="pl-PL" dirty="0" smtClean="0"/>
              <a:t>wpisany do </a:t>
            </a:r>
            <a:r>
              <a:rPr lang="pl-PL" dirty="0"/>
              <a:t>rejestru </a:t>
            </a:r>
            <a:r>
              <a:rPr lang="pl-PL" dirty="0" smtClean="0"/>
              <a:t>agentów.</a:t>
            </a:r>
            <a:endParaRPr lang="pl-PL" dirty="0"/>
          </a:p>
          <a:p>
            <a:pPr marL="0" indent="0" algn="just">
              <a:buNone/>
            </a:pPr>
            <a:endParaRPr lang="pl-PL" dirty="0" smtClean="0"/>
          </a:p>
          <a:p>
            <a:pPr marL="0" indent="0" algn="just">
              <a:buNone/>
            </a:pPr>
            <a:r>
              <a:rPr lang="pl-PL" dirty="0" smtClean="0"/>
              <a:t>Broker </a:t>
            </a:r>
            <a:r>
              <a:rPr lang="pl-PL" dirty="0"/>
              <a:t>ubezpieczeniowy - </a:t>
            </a:r>
            <a:r>
              <a:rPr lang="pl-PL" dirty="0" smtClean="0"/>
              <a:t>osoba fizyczna </a:t>
            </a:r>
            <a:r>
              <a:rPr lang="pl-PL" dirty="0"/>
              <a:t>albo </a:t>
            </a:r>
            <a:r>
              <a:rPr lang="pl-PL" dirty="0" smtClean="0"/>
              <a:t>osoba prawna, posiadająca </a:t>
            </a:r>
            <a:r>
              <a:rPr lang="pl-PL" dirty="0"/>
              <a:t>wydane przez organ nadzoru zezwolenie na wykonywanie działalności brokerskiej w zakresie ubezpieczeń, </a:t>
            </a:r>
            <a:r>
              <a:rPr lang="pl-PL" dirty="0" smtClean="0"/>
              <a:t>wpisana </a:t>
            </a:r>
            <a:r>
              <a:rPr lang="pl-PL" dirty="0"/>
              <a:t>do rejestru </a:t>
            </a:r>
            <a:r>
              <a:rPr lang="pl-PL" dirty="0" smtClean="0"/>
              <a:t>brokerów.</a:t>
            </a:r>
          </a:p>
        </p:txBody>
      </p:sp>
    </p:spTree>
    <p:extLst>
      <p:ext uri="{BB962C8B-B14F-4D97-AF65-F5344CB8AC3E}">
        <p14:creationId xmlns:p14="http://schemas.microsoft.com/office/powerpoint/2010/main" val="21968785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dirty="0"/>
              <a:t>BROKERZY I AGENCI UBEZPIECZENIOWI</a:t>
            </a:r>
            <a:endParaRPr lang="pl-PL" sz="2800" dirty="0"/>
          </a:p>
        </p:txBody>
      </p:sp>
      <p:sp>
        <p:nvSpPr>
          <p:cNvPr id="3" name="Symbol zastępczy zawartości 2"/>
          <p:cNvSpPr>
            <a:spLocks noGrp="1"/>
          </p:cNvSpPr>
          <p:nvPr>
            <p:ph idx="1"/>
          </p:nvPr>
        </p:nvSpPr>
        <p:spPr/>
        <p:txBody>
          <a:bodyPr>
            <a:normAutofit fontScale="55000" lnSpcReduction="20000"/>
          </a:bodyPr>
          <a:lstStyle/>
          <a:p>
            <a:pPr marL="0" indent="0" algn="just">
              <a:buNone/>
            </a:pPr>
            <a:r>
              <a:rPr lang="pl-PL" dirty="0" smtClean="0"/>
              <a:t>Zarówno brokerzy, jak i agenci zaliczani są do dystrybutorów ubezpieczeń.</a:t>
            </a:r>
          </a:p>
          <a:p>
            <a:pPr marL="0" indent="0" algn="just">
              <a:buNone/>
            </a:pPr>
            <a:endParaRPr lang="pl-PL" dirty="0"/>
          </a:p>
          <a:p>
            <a:pPr marL="0" indent="0" algn="just">
              <a:buNone/>
            </a:pPr>
            <a:r>
              <a:rPr lang="pl-PL" dirty="0" smtClean="0"/>
              <a:t>Dystrybucja </a:t>
            </a:r>
            <a:r>
              <a:rPr lang="pl-PL" dirty="0"/>
              <a:t>ubezpieczeń oznacza działalność wykonywaną wyłącznie przez dystrybutora ubezpieczeń polegającą </a:t>
            </a:r>
            <a:r>
              <a:rPr lang="pl-PL" dirty="0" smtClean="0"/>
              <a:t>na:</a:t>
            </a:r>
          </a:p>
          <a:p>
            <a:pPr marL="457200" indent="-457200" algn="just">
              <a:buFont typeface="+mj-lt"/>
              <a:buAutoNum type="arabicParenR"/>
            </a:pPr>
            <a:r>
              <a:rPr lang="pl-PL" dirty="0" smtClean="0"/>
              <a:t>doradzaniu</a:t>
            </a:r>
            <a:r>
              <a:rPr lang="pl-PL" dirty="0"/>
              <a:t>, proponowaniu lub wykonywaniu innych czynności przygotowawczych zmierzających do zawarcia umów ubezpieczenia lub umów gwarancji </a:t>
            </a:r>
            <a:r>
              <a:rPr lang="pl-PL" dirty="0" smtClean="0"/>
              <a:t>ubezpieczeniowych,</a:t>
            </a:r>
          </a:p>
          <a:p>
            <a:pPr marL="457200" indent="-457200" algn="just">
              <a:buFont typeface="+mj-lt"/>
              <a:buAutoNum type="arabicParenR"/>
            </a:pPr>
            <a:r>
              <a:rPr lang="pl-PL" dirty="0" smtClean="0"/>
              <a:t>zawieraniu </a:t>
            </a:r>
            <a:r>
              <a:rPr lang="pl-PL" dirty="0"/>
              <a:t>umów ubezpieczenia lub umów gwarancji ubezpieczeniowych w imieniu zakładu ubezpieczeń, w imieniu lub na rzecz klienta albo bezpośrednio przez zakład </a:t>
            </a:r>
            <a:r>
              <a:rPr lang="pl-PL" dirty="0" smtClean="0"/>
              <a:t>ubezpieczeń,</a:t>
            </a:r>
          </a:p>
          <a:p>
            <a:pPr marL="457200" indent="-457200" algn="just">
              <a:buFont typeface="+mj-lt"/>
              <a:buAutoNum type="arabicParenR"/>
            </a:pPr>
            <a:r>
              <a:rPr lang="pl-PL" dirty="0" smtClean="0"/>
              <a:t>udzielaniu </a:t>
            </a:r>
            <a:r>
              <a:rPr lang="pl-PL" dirty="0"/>
              <a:t>pomocy przez pośrednika ubezpieczeniowego w administrowaniu umowami ubezpieczenia lub umowami gwarancji ubezpieczeniowych i ich wykonywaniu, także w sprawach o odszkodowanie lub </a:t>
            </a:r>
            <a:r>
              <a:rPr lang="pl-PL" dirty="0" smtClean="0"/>
              <a:t>świadczenie,</a:t>
            </a:r>
          </a:p>
          <a:p>
            <a:pPr marL="457200" indent="-457200" algn="just">
              <a:buFont typeface="+mj-lt"/>
              <a:buAutoNum type="arabicParenR"/>
            </a:pPr>
            <a:r>
              <a:rPr lang="pl-PL" dirty="0" smtClean="0"/>
              <a:t>udzielaniu </a:t>
            </a:r>
            <a:r>
              <a:rPr lang="pl-PL" dirty="0"/>
              <a:t>informacji dotyczących jednej lub większej liczby umów ubezpieczenia lub umów gwarancji ubezpieczeniowych na podstawie kryteriów wybranych przez klienta za pośrednictwem stron internetowych lub innych mediów oraz opracowywaniu rankingu produktów ubezpieczeniowych obejmującego porównanie cen i produktów lub składek z tytułu umowy ubezpieczenia lub umowy gwarancji ubezpieczeniowej, w przypadku gdy klient jest w stanie pośrednio lub bezpośrednio zawrzeć umowę ubezpieczenia lub umowę gwarancji ubezpieczeniowej za pośrednictwem stron internetowych lub innych mediów.</a:t>
            </a:r>
          </a:p>
          <a:p>
            <a:pPr marL="0" indent="0" algn="just">
              <a:buNone/>
            </a:pPr>
            <a:endParaRPr lang="pl-PL" dirty="0"/>
          </a:p>
          <a:p>
            <a:pPr marL="0" indent="0" algn="just">
              <a:buNone/>
            </a:pPr>
            <a:r>
              <a:rPr lang="pl-PL" dirty="0" smtClean="0"/>
              <a:t>Agent </a:t>
            </a:r>
            <a:r>
              <a:rPr lang="pl-PL" dirty="0"/>
              <a:t>ubezpieczeniowy oraz agent oferujący ubezpieczenia uzupełniające, w ramach prowadzonej działalności agencyjnej, wykonują czynności w zakresie dystrybucji ubezpieczeń w imieniu lub na rzecz zakładu ubezpieczeń, zwane dalej "czynnościami agencyjnymi</a:t>
            </a:r>
            <a:r>
              <a:rPr lang="pl-PL" dirty="0" smtClean="0"/>
              <a:t>".</a:t>
            </a:r>
          </a:p>
          <a:p>
            <a:pPr marL="0" indent="0" algn="just">
              <a:buNone/>
            </a:pPr>
            <a:endParaRPr lang="pl-PL" dirty="0"/>
          </a:p>
          <a:p>
            <a:pPr marL="0" indent="0" algn="just">
              <a:buNone/>
            </a:pPr>
            <a:r>
              <a:rPr lang="pl-PL" dirty="0" smtClean="0"/>
              <a:t>Broker </a:t>
            </a:r>
            <a:r>
              <a:rPr lang="pl-PL" dirty="0"/>
              <a:t>ubezpieczeniowy, w ramach prowadzonej działalności brokerskiej, wykonuje czynności w zakresie dystrybucji ubezpieczeń w imieniu lub na rzecz klienta, zwane dalej "czynnościami brokerskimi w zakresie ubezpieczeń".</a:t>
            </a:r>
          </a:p>
          <a:p>
            <a:pPr marL="0" indent="0" algn="just">
              <a:buNone/>
            </a:pPr>
            <a:endParaRPr lang="pl-PL" dirty="0"/>
          </a:p>
        </p:txBody>
      </p:sp>
    </p:spTree>
    <p:extLst>
      <p:ext uri="{BB962C8B-B14F-4D97-AF65-F5344CB8AC3E}">
        <p14:creationId xmlns:p14="http://schemas.microsoft.com/office/powerpoint/2010/main" val="3602720989"/>
      </p:ext>
    </p:extLst>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1250</TotalTime>
  <Words>2251</Words>
  <Application>Microsoft Office PowerPoint</Application>
  <PresentationFormat>Panoramiczny</PresentationFormat>
  <Paragraphs>165</Paragraphs>
  <Slides>16</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16</vt:i4>
      </vt:variant>
    </vt:vector>
  </HeadingPairs>
  <TitlesOfParts>
    <vt:vector size="20" baseType="lpstr">
      <vt:lpstr>Arial</vt:lpstr>
      <vt:lpstr>Trebuchet MS</vt:lpstr>
      <vt:lpstr>Wingdings 3</vt:lpstr>
      <vt:lpstr>Faseta</vt:lpstr>
      <vt:lpstr>INSTYTUCJE POMOCNICZE RYNKU FINANSOWEGO </vt:lpstr>
      <vt:lpstr>KLASYFIKACJA INSTYTUCJI FINANSOWYCH</vt:lpstr>
      <vt:lpstr>POMOCNICZE INSTYTUCJE FINANSOWE</vt:lpstr>
      <vt:lpstr>TOWARZYSTWA FUNDUSZY INWESTYCYJNYCH</vt:lpstr>
      <vt:lpstr>TOWARZYSTWA FUNDUSZY INWESTYCYJNYCH</vt:lpstr>
      <vt:lpstr>TOWARZYSTWA FUNDUSZY EMERYTALNYCH</vt:lpstr>
      <vt:lpstr>TOWARZYSTWA FUNDUSZY EMERYTALNYCH</vt:lpstr>
      <vt:lpstr>BROKERZY I AGENCI UBEZPIECZENIOWI</vt:lpstr>
      <vt:lpstr>BROKERZY I AGENCI UBEZPIECZENIOWI</vt:lpstr>
      <vt:lpstr>KRAJOWA IZBA ROZLICZENIOWA</vt:lpstr>
      <vt:lpstr>GIEŁDY TOWAROWE</vt:lpstr>
      <vt:lpstr>KRAJOWA SPÓŁDZIELCZA KASA OSZCZĘDNOŚCIOWO-KREDYTOWA</vt:lpstr>
      <vt:lpstr>KRAJOWY DEPOZYT PAPIERÓW WARTOŚCIOWYCH S.A.</vt:lpstr>
      <vt:lpstr>ZWIĄZEK BANKÓW POLSKICH</vt:lpstr>
      <vt:lpstr>ZWIĄZEK BANKÓW POLSKICH</vt:lpstr>
      <vt:lpstr>Dziękuję za uwagę!</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ISTOTA I RODZAJE INSTYTUCJI FINANSOWYCH</dc:title>
  <dc:creator>Kancelaria 3</dc:creator>
  <cp:lastModifiedBy>Kancelaria 3</cp:lastModifiedBy>
  <cp:revision>82</cp:revision>
  <dcterms:created xsi:type="dcterms:W3CDTF">2019-08-21T12:56:44Z</dcterms:created>
  <dcterms:modified xsi:type="dcterms:W3CDTF">2020-02-14T12:13:35Z</dcterms:modified>
</cp:coreProperties>
</file>